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70" r:id="rId4"/>
    <p:sldId id="264" r:id="rId5"/>
    <p:sldId id="265" r:id="rId6"/>
    <p:sldId id="266" r:id="rId7"/>
    <p:sldId id="267" r:id="rId8"/>
    <p:sldId id="271" r:id="rId9"/>
    <p:sldId id="26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5DF"/>
    <a:srgbClr val="F67D5E"/>
    <a:srgbClr val="03849A"/>
    <a:srgbClr val="CCEFDC"/>
    <a:srgbClr val="CCEFFC"/>
    <a:srgbClr val="CCD2DF"/>
    <a:srgbClr val="E2D6EC"/>
    <a:srgbClr val="F3EACC"/>
    <a:srgbClr val="EDEDE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175" autoAdjust="0"/>
  </p:normalViewPr>
  <p:slideViewPr>
    <p:cSldViewPr>
      <p:cViewPr varScale="1">
        <p:scale>
          <a:sx n="99" d="100"/>
          <a:sy n="99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2319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66F06-FD86-4B63-A3AA-4EDEBB791BA9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8BEB-8D4B-4EFE-8290-4C2C4AB09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Following on from my business-focused BBC Micro emulator from last time!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Often find myself doing other things during Teams meetings.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Then struggle to find the right Teams Window / unmute when suddenly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project develops a – maybe the not most straightforward! – solution to the problem.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really just an excuse to learn something about electronics!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0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much it all costs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be able to get things a little cheaper via </a:t>
            </a:r>
            <a:r>
              <a:rPr lang="en-GB" dirty="0" err="1"/>
              <a:t>Ebay</a:t>
            </a:r>
            <a:r>
              <a:rPr lang="en-GB" dirty="0"/>
              <a:t> if you are prepared to wait!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3 different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1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have whetted your appetite for playing with hardware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might </a:t>
            </a:r>
            <a:r>
              <a:rPr lang="en-GB"/>
              <a:t>have heard </a:t>
            </a:r>
            <a:r>
              <a:rPr lang="en-GB" dirty="0"/>
              <a:t>of an Arduino?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ATMega328 is at the heart of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Plus it offers all the supporting circuitry needed to get it going and more.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can recommend with the Arduino starter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 requires very little knowledge of electronics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 projects talked through in the projects book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Everything you need is in the kit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Components of these can be built into more ambitious ideas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Get’s you into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fact, you could build a USB (not BT) version of the above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great fun!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5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Approach is to: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some hardware that is sat on the desk to control teams: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Functions to: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Cycle windows to front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mute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Toggle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this is always available no matter what is happening on the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Maybe with some display/audio to give feedback.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Device would communicate wirelessly with the computer running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Using some protocol, I need to define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software agent on the PC running Teams would listen to this protocol and control Team appropriately.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Hardware based around a Microcontroller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Start at the right!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old familiar Arduino (nano)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 through specs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Aside Microcontroller vs Microprocessor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capable of running a machine code programme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is full blown computer with a full operating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just has a boot loader, and you are writing on the metal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can deliver maybe - 16mA per pin max not exceeding a total of 50mA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more like 40mA per pin max total 200mA 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 can drive a lot more directly from the Arduino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pushes C/C++ as Dev language as opposed to Python on the 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simpler/less </a:t>
            </a:r>
            <a:r>
              <a:rPr lang="en-GB" dirty="0" err="1"/>
              <a:t>poweful</a:t>
            </a:r>
            <a:r>
              <a:rPr lang="en-GB" dirty="0"/>
              <a:t> and cheaper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Arduino – fewer interfaces – typically just USB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 – typically </a:t>
            </a:r>
            <a:r>
              <a:rPr lang="en-GB" dirty="0" err="1"/>
              <a:t>WiFi</a:t>
            </a:r>
            <a:r>
              <a:rPr lang="en-GB" dirty="0"/>
              <a:t>, ethernet, several USB, HDMI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Develop program on a PC in C/C++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Upload machine code to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Microcontroller will continue to run it while powered on (persistent through power cycles)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the list of typical activities the code would do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6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shows a schematic of the core of the circuit (sans details of the power supply)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each of the blocks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Start at microcontroller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Work anti-clockwise from top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 – USB, 5V or battery via Buck converter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circuit looks like on a breadboard.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Say what a breadboard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 out some of the major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1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piece of the puzzle is a protocol to communicate between the Microcontroller and the PC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packet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each message/opcode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the wire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Typically </a:t>
            </a:r>
            <a:r>
              <a:rPr lang="en-GB" dirty="0" err="1"/>
              <a:t>lsb</a:t>
            </a:r>
            <a:r>
              <a:rPr lang="en-GB" dirty="0"/>
              <a:t> first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Idle = high – Great example of decisions living longer then we’d ever expect - Telegraph to show line and transmitter are not damaged!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Agreed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Baud Rate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Parity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Stop bits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80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 Software is other end of the protocol, acting on instructions from the Arduino and controlling Teams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through the bullet points on the major actions of the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follow through an example.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1. Cycle window button pressed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2. Pulls the relevant pin on the microcontroller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3. The code detects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Sends the appropriate data packet to the HC-05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also send a message to the LCD and play a sound on the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4. The HC-05 forwards this via BT to the PC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5. The software agent on the PC reads in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Decodes the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appropriate action against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this case cycling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6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8BEB-8D4B-4EFE-8290-4C2C4AB09A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65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539-8C49-4314-A68E-1C8BC957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A20A-9413-4007-98F0-F9A3159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5EEA-CD1D-4F28-B752-670E3F3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2D64-EEA9-4269-A56D-0B13093D8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AAE7-6BE2-4B41-8D67-7D59B04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4EF3-6B20-46DF-80D5-E86988C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1EE7-9228-4570-BA3F-814BC576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52D4-784B-4C87-9F6E-A99EAC0E2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4E49B-5452-4C14-B157-83090D5F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203E-97B3-40C0-BFC1-515DFF1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79E-99E2-4664-876C-B4EFBA86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7F9D-D803-4C6E-8012-73B6195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6327F-2A07-4017-8192-D3A563F3F1D1}"/>
              </a:ext>
            </a:extLst>
          </p:cNvPr>
          <p:cNvSpPr/>
          <p:nvPr userDrawn="1"/>
        </p:nvSpPr>
        <p:spPr>
          <a:xfrm>
            <a:off x="0" y="0"/>
            <a:ext cx="1204452" cy="6858000"/>
          </a:xfrm>
          <a:prstGeom prst="rect">
            <a:avLst/>
          </a:prstGeom>
          <a:solidFill>
            <a:srgbClr val="038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A5334-85A3-4305-A726-37A218F5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9" y="0"/>
            <a:ext cx="11583375" cy="1325563"/>
          </a:xfrm>
        </p:spPr>
        <p:txBody>
          <a:bodyPr/>
          <a:lstStyle>
            <a:lvl1pPr>
              <a:defRPr b="1">
                <a:ln>
                  <a:solidFill>
                    <a:schemeClr val="bg1"/>
                  </a:solidFill>
                </a:ln>
                <a:solidFill>
                  <a:srgbClr val="F67D5E"/>
                </a:solidFill>
                <a:latin typeface="Verdana Pro Cond SemiBold" panose="020B0706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9BBA-3C6B-4983-B4BC-F9D705818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776464"/>
            <a:ext cx="10916264" cy="4351338"/>
          </a:xfrm>
        </p:spPr>
        <p:txBody>
          <a:bodyPr/>
          <a:lstStyle>
            <a:lvl1pPr marL="2286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F67D5E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1D7C-2C4A-44BA-8F3F-A9AA767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1EE-145D-4511-AC84-F41B68DFF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F790-12E9-4E43-B64F-FFBB369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514-4EA4-4D86-A700-E607DD3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BE2-73B3-4C0F-9B78-A42DF4D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0AE-5A99-493D-9A78-7E37604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583D-E91F-4916-956B-B7860D42B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322AF-98D6-44D2-A393-D3FFEB11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444C-82C5-4B37-BDBB-043A5743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DC3A-410D-4E01-B2EE-BA38741E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3811C-C8AE-4A1F-B767-656B343D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21D-57EF-496F-933A-1F35B20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CC7DF-74E5-4A32-8AE0-6E4DAA4B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F785-A653-4E70-A569-238834EF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261E6-E8F5-4612-965A-0B320DF54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B28A-5BBA-4B69-A312-F4F400268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04F85-611F-459F-AC40-7B5F7658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29402-86AB-4257-9AE1-0D70F1D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D3A21-A446-4758-9E1B-3AD4B67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7637-F046-494C-8ED5-8B5AEAB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7FD5-010A-4B70-AB91-9116941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EFF-3C93-4CA3-A230-BAAB88D3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0BFF-A29F-4E12-AAB2-777720D9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5055-1CA9-4AFE-AFB4-EC79443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7677-A3AA-4BF4-BFE3-3BFF84D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D141-E911-439F-A717-96AFEDA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15B-66C1-4E37-9BED-0A52F484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B739-3BE9-484E-8E74-9B2F0A53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15B67-A2F7-4E93-BAD3-009257C2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25D16-4B08-4CC6-A9E7-16C296C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7B4B4-5B89-4255-AA88-121EC79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9F38-3A68-44B8-A0FD-10C5C187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2ED-D09F-4C9C-A945-7666758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A049-1724-4C0A-9EED-DE8788FA3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8078-09DE-4222-8435-9D42FA77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2F75-38AD-4C4E-928E-3BBC8C5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AB2A-3107-4EE2-824C-92C4E982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C3A3-807E-459F-A36D-0AC722B4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607DA-F1D1-4044-B440-A2CFBB9D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5890-E0EE-4614-9AEC-423E3AB7A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1013-D32F-4F00-8AC4-C458891B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C0AE-C8A8-4DE6-9322-18FE594FF65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D11-E878-4663-B7CF-234EB4CF5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0522-F621-46C8-A537-12F97E96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B025-6D13-49F0-9559-DCC40201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BA4EB-30AE-43F0-91C3-D016D6F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6596" y="-2316596"/>
            <a:ext cx="7565593" cy="12198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4DCA3-5CDC-460A-BCFF-3FD87E32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1" y="569705"/>
            <a:ext cx="3874995" cy="1200329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YOU’RE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86D4-478A-47AB-9FEA-8026F776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030" y="3782796"/>
            <a:ext cx="6332596" cy="590931"/>
          </a:xfr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A Device to Control M$ Teams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06D125-27C2-4364-ABEE-873DF90C0C85}"/>
              </a:ext>
            </a:extLst>
          </p:cNvPr>
          <p:cNvSpPr txBox="1">
            <a:spLocks/>
          </p:cNvSpPr>
          <p:nvPr/>
        </p:nvSpPr>
        <p:spPr>
          <a:xfrm>
            <a:off x="1473381" y="1906799"/>
            <a:ext cx="4792272" cy="1200329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MUTE!</a:t>
            </a:r>
            <a:endParaRPr lang="en-US" sz="80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708CD-DE15-47FF-B562-1D274B5EBEA7}"/>
              </a:ext>
            </a:extLst>
          </p:cNvPr>
          <p:cNvSpPr txBox="1">
            <a:spLocks/>
          </p:cNvSpPr>
          <p:nvPr/>
        </p:nvSpPr>
        <p:spPr>
          <a:xfrm>
            <a:off x="4708638" y="5876405"/>
            <a:ext cx="2774724" cy="590931"/>
          </a:xfrm>
          <a:prstGeom prst="rect">
            <a:avLst/>
          </a:prstGeom>
          <a:solidFill>
            <a:srgbClr val="F67D5E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GB" sz="3600" dirty="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rPr>
              <a:t>Paul Harvey</a:t>
            </a:r>
            <a:endParaRPr lang="en-US" sz="3600" dirty="0">
              <a:solidFill>
                <a:schemeClr val="bg1"/>
              </a:solidFill>
              <a:latin typeface="Verdana Pro Cond SemiBold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69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E071-C997-415A-8A95-FB83C7C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of Materials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CB9B3B-E070-4500-A062-80367AE9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215975"/>
              </p:ext>
            </p:extLst>
          </p:nvPr>
        </p:nvGraphicFramePr>
        <p:xfrm>
          <a:off x="786000" y="2064710"/>
          <a:ext cx="3595335" cy="359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6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55469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50421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12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ATMega328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96251"/>
                  </a:ext>
                </a:extLst>
              </a:tr>
              <a:tr h="32349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Crystal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9852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060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987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736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05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053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Verdana Pro Cond SemiBold" panose="020B0706030504040204" pitchFamily="34" charset="0"/>
                        </a:rPr>
                        <a:t>£0.03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9081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B8645AE-7722-4D5E-A028-00E8CEF7CBF6}"/>
              </a:ext>
            </a:extLst>
          </p:cNvPr>
          <p:cNvSpPr txBox="1">
            <a:spLocks/>
          </p:cNvSpPr>
          <p:nvPr/>
        </p:nvSpPr>
        <p:spPr>
          <a:xfrm>
            <a:off x="786000" y="1449000"/>
            <a:ext cx="93432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6B5A3-CF9A-4BB7-B7F6-2044987F4C72}"/>
              </a:ext>
            </a:extLst>
          </p:cNvPr>
          <p:cNvSpPr txBox="1">
            <a:spLocks/>
          </p:cNvSpPr>
          <p:nvPr/>
        </p:nvSpPr>
        <p:spPr>
          <a:xfrm>
            <a:off x="8661000" y="1449000"/>
            <a:ext cx="173733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Bluetooth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107A8-DF12-43EF-9A8A-F717B0FE4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44463"/>
              </p:ext>
            </p:extLst>
          </p:nvPr>
        </p:nvGraphicFramePr>
        <p:xfrm>
          <a:off x="8661001" y="2064710"/>
          <a:ext cx="3194999" cy="109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79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2679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HC-05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£4.80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2841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0908D-C4DA-4402-89CD-26F92955AC13}"/>
              </a:ext>
            </a:extLst>
          </p:cNvPr>
          <p:cNvSpPr txBox="1"/>
          <p:nvPr/>
        </p:nvSpPr>
        <p:spPr>
          <a:xfrm>
            <a:off x="1095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£4.82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C1FFBF-CA6C-4EC4-8DE4-BC883FE5EE4B}"/>
              </a:ext>
            </a:extLst>
          </p:cNvPr>
          <p:cNvSpPr txBox="1">
            <a:spLocks/>
          </p:cNvSpPr>
          <p:nvPr/>
        </p:nvSpPr>
        <p:spPr>
          <a:xfrm>
            <a:off x="4881000" y="1449000"/>
            <a:ext cx="824785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USB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5580F53-F09A-47A6-86B9-5BBE681AF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83914"/>
              </p:ext>
            </p:extLst>
          </p:nvPr>
        </p:nvGraphicFramePr>
        <p:xfrm>
          <a:off x="4881000" y="2064710"/>
          <a:ext cx="3330000" cy="108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032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41968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39881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284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FTDI </a:t>
                      </a:r>
                      <a:r>
                        <a:rPr lang="en-GB" sz="1600" b="1" dirty="0">
                          <a:solidFill>
                            <a:srgbClr val="4F4E4E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FT232RL</a:t>
                      </a:r>
                      <a:endParaRPr lang="en-US" sz="1600" b="1" dirty="0">
                        <a:latin typeface="Verdana Pro Cond SemiBold" panose="020B0706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  <a:tr h="35316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2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A6DB93-E109-4202-BFD5-6F37DC90ADE5}"/>
              </a:ext>
            </a:extLst>
          </p:cNvPr>
          <p:cNvSpPr txBox="1"/>
          <p:nvPr/>
        </p:nvSpPr>
        <p:spPr>
          <a:xfrm>
            <a:off x="7266000" y="324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£3.34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B162E-4B0E-4732-930D-B1EC0F83E775}"/>
              </a:ext>
            </a:extLst>
          </p:cNvPr>
          <p:cNvSpPr txBox="1"/>
          <p:nvPr/>
        </p:nvSpPr>
        <p:spPr>
          <a:xfrm>
            <a:off x="3486000" y="5679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£7.29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804226-06A4-4AD1-A7BE-8B82BE469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31824"/>
              </p:ext>
            </p:extLst>
          </p:nvPr>
        </p:nvGraphicFramePr>
        <p:xfrm>
          <a:off x="4881000" y="4620339"/>
          <a:ext cx="3285000" cy="104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30">
                  <a:extLst>
                    <a:ext uri="{9D8B030D-6E8A-4147-A177-3AD203B41FA5}">
                      <a16:colId xmlns:a16="http://schemas.microsoft.com/office/drawing/2014/main" val="4008364951"/>
                    </a:ext>
                  </a:extLst>
                </a:gridCol>
                <a:gridCol w="437670">
                  <a:extLst>
                    <a:ext uri="{9D8B030D-6E8A-4147-A177-3AD203B41FA5}">
                      <a16:colId xmlns:a16="http://schemas.microsoft.com/office/drawing/2014/main" val="355444037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85093010"/>
                    </a:ext>
                  </a:extLst>
                </a:gridCol>
              </a:tblGrid>
              <a:tr h="46229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Component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#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ACF31"/>
                          </a:solidFill>
                          <a:latin typeface="Verdana Pro Cond SemiBold" panose="020B0706030504040204" pitchFamily="34" charset="0"/>
                        </a:rPr>
                        <a:t>Total Cost</a:t>
                      </a:r>
                      <a:endParaRPr lang="en-US" sz="1600" dirty="0">
                        <a:solidFill>
                          <a:srgbClr val="FACF31"/>
                        </a:solidFill>
                        <a:latin typeface="Verdana Pro Cond SemiBold" panose="020B0706030504040204" pitchFamily="34" charset="0"/>
                      </a:endParaRPr>
                    </a:p>
                  </a:txBody>
                  <a:tcPr>
                    <a:solidFill>
                      <a:srgbClr val="03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21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Buck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Verdana Pro Cond SemiBold" panose="020B0706030504040204" pitchFamily="34" charset="0"/>
                        </a:rPr>
                        <a:t>£2.33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04751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B556E3E-C1E6-4A72-906F-7B78AE146DEE}"/>
              </a:ext>
            </a:extLst>
          </p:cNvPr>
          <p:cNvSpPr txBox="1">
            <a:spLocks/>
          </p:cNvSpPr>
          <p:nvPr/>
        </p:nvSpPr>
        <p:spPr>
          <a:xfrm>
            <a:off x="4881000" y="4014000"/>
            <a:ext cx="246019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Verdana Pro Cond SemiBold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Battery Power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75B6F-4B3A-456D-B32D-8B0B3B7575E1}"/>
              </a:ext>
            </a:extLst>
          </p:cNvPr>
          <p:cNvSpPr txBox="1"/>
          <p:nvPr/>
        </p:nvSpPr>
        <p:spPr>
          <a:xfrm>
            <a:off x="7176000" y="5634000"/>
            <a:ext cx="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latin typeface="Verdana Pro Cond SemiBold" panose="020B0706030504040204" pitchFamily="34" charset="0"/>
              </a:rPr>
              <a:t>£2.33</a:t>
            </a:r>
          </a:p>
        </p:txBody>
      </p:sp>
    </p:spTree>
    <p:extLst>
      <p:ext uri="{BB962C8B-B14F-4D97-AF65-F5344CB8AC3E}">
        <p14:creationId xmlns:p14="http://schemas.microsoft.com/office/powerpoint/2010/main" val="15800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A7EC-5056-4840-98E5-7E09C3B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Yourself? 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E737C2-077F-4C27-B733-E490A124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691395"/>
            <a:ext cx="7216666" cy="5614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86B9E1-D890-4965-83BE-F27C5222D557}"/>
              </a:ext>
            </a:extLst>
          </p:cNvPr>
          <p:cNvSpPr txBox="1">
            <a:spLocks/>
          </p:cNvSpPr>
          <p:nvPr/>
        </p:nvSpPr>
        <p:spPr>
          <a:xfrm>
            <a:off x="8975141" y="1257787"/>
            <a:ext cx="14222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Arduino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5EAA9-E88B-4846-BD80-0F823AFF6606}"/>
              </a:ext>
            </a:extLst>
          </p:cNvPr>
          <p:cNvSpPr txBox="1">
            <a:spLocks/>
          </p:cNvSpPr>
          <p:nvPr/>
        </p:nvSpPr>
        <p:spPr>
          <a:xfrm>
            <a:off x="8975141" y="1835856"/>
            <a:ext cx="132499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Starter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3E3B18-A66E-45BC-9ABD-EF22884E2188}"/>
              </a:ext>
            </a:extLst>
          </p:cNvPr>
          <p:cNvSpPr txBox="1">
            <a:spLocks/>
          </p:cNvSpPr>
          <p:nvPr/>
        </p:nvSpPr>
        <p:spPr>
          <a:xfrm>
            <a:off x="8975141" y="2413925"/>
            <a:ext cx="69175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Kit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9F513-C3EB-4E16-8C43-94BED0CF3ADB}"/>
              </a:ext>
            </a:extLst>
          </p:cNvPr>
          <p:cNvSpPr txBox="1">
            <a:spLocks/>
          </p:cNvSpPr>
          <p:nvPr/>
        </p:nvSpPr>
        <p:spPr>
          <a:xfrm>
            <a:off x="8975141" y="679718"/>
            <a:ext cx="83101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The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26" name="Picture 2" descr="ARDUINO UNO DIP: Arduino Uno, Rev. 3, DIL version ...">
            <a:extLst>
              <a:ext uri="{FF2B5EF4-FFF2-40B4-BE49-F238E27FC236}">
                <a16:creationId xmlns:a16="http://schemas.microsoft.com/office/drawing/2014/main" id="{AAEBE436-37C1-46B4-9B8D-D0D9AE21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00" y="3281961"/>
            <a:ext cx="41622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D5865D-1D2E-45C8-8572-BE38E7E374CB}"/>
              </a:ext>
            </a:extLst>
          </p:cNvPr>
          <p:cNvSpPr/>
          <p:nvPr/>
        </p:nvSpPr>
        <p:spPr>
          <a:xfrm>
            <a:off x="920983" y="1388292"/>
            <a:ext cx="3898491" cy="3834582"/>
          </a:xfrm>
          <a:prstGeom prst="rect">
            <a:avLst/>
          </a:prstGeom>
          <a:solidFill>
            <a:srgbClr val="FAC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6B3A-E45E-4491-964F-76182EE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1A690-5A1E-4D34-8D57-09BC08C6278B}"/>
              </a:ext>
            </a:extLst>
          </p:cNvPr>
          <p:cNvGrpSpPr/>
          <p:nvPr/>
        </p:nvGrpSpPr>
        <p:grpSpPr>
          <a:xfrm>
            <a:off x="5973944" y="2415764"/>
            <a:ext cx="1164331" cy="1623168"/>
            <a:chOff x="6096000" y="3681382"/>
            <a:chExt cx="876779" cy="11957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0F085-2D4B-4C5E-8D1B-9BDD681092BF}"/>
                </a:ext>
              </a:extLst>
            </p:cNvPr>
            <p:cNvSpPr/>
            <p:nvPr/>
          </p:nvSpPr>
          <p:spPr>
            <a:xfrm>
              <a:off x="6293537" y="3793106"/>
              <a:ext cx="475973" cy="95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7E8E4-E9A9-4061-9A13-3B425CFD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81382"/>
              <a:ext cx="876779" cy="11957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7D085A-C8BB-43A9-89B8-D6B11D68FB87}"/>
              </a:ext>
            </a:extLst>
          </p:cNvPr>
          <p:cNvSpPr txBox="1"/>
          <p:nvPr/>
        </p:nvSpPr>
        <p:spPr>
          <a:xfrm>
            <a:off x="1044144" y="425726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Cycle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CB2FA-13C3-47A1-A48C-1702FFFE986B}"/>
              </a:ext>
            </a:extLst>
          </p:cNvPr>
          <p:cNvSpPr txBox="1"/>
          <p:nvPr/>
        </p:nvSpPr>
        <p:spPr>
          <a:xfrm>
            <a:off x="2395415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33CD6-E01B-4F54-AB18-B03D2D4EB3C5}"/>
              </a:ext>
            </a:extLst>
          </p:cNvPr>
          <p:cNvSpPr txBox="1"/>
          <p:nvPr/>
        </p:nvSpPr>
        <p:spPr>
          <a:xfrm>
            <a:off x="3633689" y="4291673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Toggle</a:t>
            </a:r>
          </a:p>
          <a:p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0F51F-6D5B-41B3-93B6-8A05FD2D1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766" y="1692196"/>
            <a:ext cx="2800250" cy="1250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66447F-58B0-4992-945B-23901CEF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" y="3176752"/>
            <a:ext cx="937368" cy="937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F29DD2-331F-438E-A8A6-0D07C1E04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39" y="3176752"/>
            <a:ext cx="937368" cy="937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9C65A8-C9DD-42EE-BF6F-146B3DF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9" y="3176752"/>
            <a:ext cx="937368" cy="937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05DD7-8B69-4B88-B516-F3EE1EEB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1" y="2113783"/>
            <a:ext cx="2965359" cy="222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A7F8-9483-4268-BAF8-9CCC680B13B7}"/>
              </a:ext>
            </a:extLst>
          </p:cNvPr>
          <p:cNvSpPr txBox="1"/>
          <p:nvPr/>
        </p:nvSpPr>
        <p:spPr>
          <a:xfrm>
            <a:off x="4336057" y="2808758"/>
            <a:ext cx="423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n>
                  <a:solidFill>
                    <a:schemeClr val="bg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101010010101</a:t>
            </a:r>
          </a:p>
        </p:txBody>
      </p:sp>
      <p:pic>
        <p:nvPicPr>
          <p:cNvPr id="1026" name="Picture 2" descr="Microsoft Teams (int. sub-page) | Wired Relations ...">
            <a:extLst>
              <a:ext uri="{FF2B5EF4-FFF2-40B4-BE49-F238E27FC236}">
                <a16:creationId xmlns:a16="http://schemas.microsoft.com/office/drawing/2014/main" id="{5F60B85A-AC7E-4194-9AC0-5A1B8E87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07" y="1868214"/>
            <a:ext cx="1470663" cy="14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0A23E53-F5EA-42D4-A0A6-0F6B064D2CB6}"/>
              </a:ext>
            </a:extLst>
          </p:cNvPr>
          <p:cNvSpPr txBox="1">
            <a:spLocks/>
          </p:cNvSpPr>
          <p:nvPr/>
        </p:nvSpPr>
        <p:spPr>
          <a:xfrm>
            <a:off x="2135532" y="5540751"/>
            <a:ext cx="1498419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External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53EF0C-997F-4EF6-AD6C-332102421EAB}"/>
              </a:ext>
            </a:extLst>
          </p:cNvPr>
          <p:cNvSpPr txBox="1">
            <a:spLocks/>
          </p:cNvSpPr>
          <p:nvPr/>
        </p:nvSpPr>
        <p:spPr>
          <a:xfrm>
            <a:off x="5795761" y="5540751"/>
            <a:ext cx="1520955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Wireless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FB5F6DD-1AED-474C-A30C-A9E828BD47FD}"/>
              </a:ext>
            </a:extLst>
          </p:cNvPr>
          <p:cNvSpPr txBox="1">
            <a:spLocks/>
          </p:cNvSpPr>
          <p:nvPr/>
        </p:nvSpPr>
        <p:spPr>
          <a:xfrm>
            <a:off x="8134790" y="5540751"/>
            <a:ext cx="248851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PC software to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08ADEC-1E5C-40E3-B849-5ABDD254DB76}"/>
              </a:ext>
            </a:extLst>
          </p:cNvPr>
          <p:cNvSpPr txBox="1">
            <a:spLocks/>
          </p:cNvSpPr>
          <p:nvPr/>
        </p:nvSpPr>
        <p:spPr>
          <a:xfrm>
            <a:off x="8134790" y="6095172"/>
            <a:ext cx="2461210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control Teams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1C0995-66D6-479B-B6FE-410B75A37AAE}"/>
              </a:ext>
            </a:extLst>
          </p:cNvPr>
          <p:cNvSpPr txBox="1">
            <a:spLocks/>
          </p:cNvSpPr>
          <p:nvPr/>
        </p:nvSpPr>
        <p:spPr>
          <a:xfrm>
            <a:off x="5795761" y="6095172"/>
            <a:ext cx="1519236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protocol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0D1F02A-1752-4C94-97CE-A8EA464C5558}"/>
              </a:ext>
            </a:extLst>
          </p:cNvPr>
          <p:cNvSpPr txBox="1">
            <a:spLocks/>
          </p:cNvSpPr>
          <p:nvPr/>
        </p:nvSpPr>
        <p:spPr>
          <a:xfrm>
            <a:off x="2135532" y="6095172"/>
            <a:ext cx="1755922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hardware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6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D08F-CEB3-4775-9265-17CE4653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Microcontroller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CDEC6D-5AC7-4944-B449-4AF7CC15DAC3}"/>
              </a:ext>
            </a:extLst>
          </p:cNvPr>
          <p:cNvSpPr txBox="1">
            <a:spLocks/>
          </p:cNvSpPr>
          <p:nvPr/>
        </p:nvSpPr>
        <p:spPr>
          <a:xfrm>
            <a:off x="435762" y="1186392"/>
            <a:ext cx="2091246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ATMega328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A9DA6-ADC7-4EF9-AD22-7EE1C5860307}"/>
              </a:ext>
            </a:extLst>
          </p:cNvPr>
          <p:cNvSpPr txBox="1"/>
          <p:nvPr/>
        </p:nvSpPr>
        <p:spPr>
          <a:xfrm>
            <a:off x="4605046" y="1940131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C/C++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D4AE1-3093-4E6F-A7CE-D540830BF144}"/>
              </a:ext>
            </a:extLst>
          </p:cNvPr>
          <p:cNvSpPr txBox="1"/>
          <p:nvPr/>
        </p:nvSpPr>
        <p:spPr>
          <a:xfrm>
            <a:off x="5776988" y="5221169"/>
            <a:ext cx="1914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Upload Machine Code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601A8D-7B4D-4836-BC14-3F212B34B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026" y="4191570"/>
            <a:ext cx="3746089" cy="2454771"/>
          </a:xfrm>
          <a:solidFill>
            <a:schemeClr val="bg1">
              <a:alpha val="83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ATMega328 Microcontroller (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µC)</a:t>
            </a:r>
            <a:endParaRPr lang="en-GB" sz="20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r>
              <a:rPr lang="en-GB" sz="2000" b="0" i="0" dirty="0">
                <a:solidFill>
                  <a:srgbClr val="4F4E4E"/>
                </a:solidFill>
                <a:effectLst/>
                <a:latin typeface="typoninesans regular 18"/>
              </a:rPr>
              <a:t>8bit @ 16MHz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32K Flash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2K RAM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14 Digital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8 Analogue I/O pins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40 mA per pin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9CE0A6-9D14-4E72-ABD3-08FE6DD1A017}"/>
              </a:ext>
            </a:extLst>
          </p:cNvPr>
          <p:cNvGrpSpPr/>
          <p:nvPr/>
        </p:nvGrpSpPr>
        <p:grpSpPr>
          <a:xfrm>
            <a:off x="7713483" y="1188926"/>
            <a:ext cx="4826735" cy="5177651"/>
            <a:chOff x="454585" y="1085497"/>
            <a:chExt cx="4826735" cy="5177651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5F5DE74-E323-4BCE-B539-18EB17E8B4A5}"/>
                </a:ext>
              </a:extLst>
            </p:cNvPr>
            <p:cNvSpPr txBox="1">
              <a:spLocks/>
            </p:cNvSpPr>
            <p:nvPr/>
          </p:nvSpPr>
          <p:spPr>
            <a:xfrm>
              <a:off x="454585" y="1085497"/>
              <a:ext cx="928445" cy="480131"/>
            </a:xfrm>
            <a:prstGeom prst="rect">
              <a:avLst/>
            </a:prstGeom>
            <a:solidFill>
              <a:srgbClr val="03849A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C++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5F3481-4323-4650-A1AA-435AFB8D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738" y="1644791"/>
              <a:ext cx="3702556" cy="2220432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164F0C8E-8B00-4B19-A3C6-9AA24801FA89}"/>
                </a:ext>
              </a:extLst>
            </p:cNvPr>
            <p:cNvSpPr txBox="1">
              <a:spLocks/>
            </p:cNvSpPr>
            <p:nvPr/>
          </p:nvSpPr>
          <p:spPr>
            <a:xfrm>
              <a:off x="758482" y="4179190"/>
              <a:ext cx="4522838" cy="2083958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Initialize devices</a:t>
              </a:r>
            </a:p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Monitor I/O pins (for switches)</a:t>
              </a:r>
            </a:p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Marshall/send protocol</a:t>
              </a:r>
            </a:p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Drive display</a:t>
              </a:r>
            </a:p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Play tones</a:t>
              </a:r>
            </a:p>
            <a:p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(De-)</a:t>
              </a:r>
              <a:r>
                <a:rPr lang="en-GB" sz="2000" dirty="0" err="1">
                  <a:solidFill>
                    <a:srgbClr val="4F4E4E"/>
                  </a:solidFill>
                  <a:latin typeface="typoninesans regular 18"/>
                </a:rPr>
                <a:t>marshall</a:t>
              </a:r>
              <a:r>
                <a:rPr lang="en-GB" sz="2000" dirty="0">
                  <a:solidFill>
                    <a:srgbClr val="4F4E4E"/>
                  </a:solidFill>
                  <a:latin typeface="typoninesans regular 18"/>
                </a:rPr>
                <a:t> protocol and dispatch</a:t>
              </a:r>
            </a:p>
          </p:txBody>
        </p:sp>
      </p:grpSp>
      <p:pic>
        <p:nvPicPr>
          <p:cNvPr id="1028" name="Picture 4" descr="30cm Short Genuine BlackBerry Micro USB Data Sync Charger ...">
            <a:extLst>
              <a:ext uri="{FF2B5EF4-FFF2-40B4-BE49-F238E27FC236}">
                <a16:creationId xmlns:a16="http://schemas.microsoft.com/office/drawing/2014/main" id="{A0983744-6A21-44D7-B470-A4852BCE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51204">
            <a:off x="4841829" y="2612991"/>
            <a:ext cx="2524837" cy="25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34222-EEB2-4C4D-B924-B19541E4F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26" y="1738294"/>
            <a:ext cx="3175032" cy="21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3DA-25E0-42A7-8BDC-D4D59936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Schematic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AF8CA68-67D4-4514-8FD8-B6E1D4E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5489" y="371561"/>
            <a:ext cx="2374109" cy="1184678"/>
          </a:xfrm>
          <a:solidFill>
            <a:srgbClr val="FFCCCC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Triggering Actions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Tactile switches closing pulls the relevant pin high.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R3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down resistors</a:t>
            </a:r>
            <a:endParaRPr lang="en-GB" sz="1200" b="0" i="0" dirty="0">
              <a:solidFill>
                <a:srgbClr val="4F4E4E"/>
              </a:solidFill>
              <a:effectLst/>
              <a:latin typeface="typoninesans regular 18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3B34A-9F0E-4F58-AC05-2CF0DD30E526}"/>
              </a:ext>
            </a:extLst>
          </p:cNvPr>
          <p:cNvSpPr txBox="1">
            <a:spLocks/>
          </p:cNvSpPr>
          <p:nvPr/>
        </p:nvSpPr>
        <p:spPr>
          <a:xfrm>
            <a:off x="9665489" y="4944138"/>
            <a:ext cx="2353593" cy="1049862"/>
          </a:xfrm>
          <a:prstGeom prst="rect">
            <a:avLst/>
          </a:prstGeom>
          <a:solidFill>
            <a:srgbClr val="EDEDED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Activity LED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LED1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Flashed by bootloader on activity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Current limiting resistor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7DA5E55-D46C-4913-9542-370BD88E7058}"/>
              </a:ext>
            </a:extLst>
          </p:cNvPr>
          <p:cNvSpPr txBox="1">
            <a:spLocks/>
          </p:cNvSpPr>
          <p:nvPr/>
        </p:nvSpPr>
        <p:spPr>
          <a:xfrm>
            <a:off x="155875" y="5177585"/>
            <a:ext cx="2353593" cy="1469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IC1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µC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Runs uploaded machine code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Reacts to inputs pins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Sets output pins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8ED646-149F-42B1-940A-2F6D8BA5CDD8}"/>
              </a:ext>
            </a:extLst>
          </p:cNvPr>
          <p:cNvSpPr txBox="1">
            <a:spLocks/>
          </p:cNvSpPr>
          <p:nvPr/>
        </p:nvSpPr>
        <p:spPr>
          <a:xfrm>
            <a:off x="155875" y="4196292"/>
            <a:ext cx="2353593" cy="804421"/>
          </a:xfrm>
          <a:prstGeom prst="rect">
            <a:avLst/>
          </a:prstGeom>
          <a:solidFill>
            <a:srgbClr val="F3EAC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Microcontroller Clock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C2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and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Y1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Crystal circuit providing clock timing for the µC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7E5911C-5A2E-4680-A5BD-C3E9579C4064}"/>
              </a:ext>
            </a:extLst>
          </p:cNvPr>
          <p:cNvSpPr txBox="1">
            <a:spLocks/>
          </p:cNvSpPr>
          <p:nvPr/>
        </p:nvSpPr>
        <p:spPr>
          <a:xfrm>
            <a:off x="155875" y="1132485"/>
            <a:ext cx="2353593" cy="1049861"/>
          </a:xfrm>
          <a:prstGeom prst="rect">
            <a:avLst/>
          </a:prstGeom>
          <a:solidFill>
            <a:srgbClr val="E2D6E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Reset Switch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R7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Pull up resistor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S4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Reset switch  triggers reset by pulling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pin low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50C22D3-2DB4-4FAC-90C5-70A9806CBC8E}"/>
              </a:ext>
            </a:extLst>
          </p:cNvPr>
          <p:cNvSpPr txBox="1">
            <a:spLocks/>
          </p:cNvSpPr>
          <p:nvPr/>
        </p:nvSpPr>
        <p:spPr>
          <a:xfrm>
            <a:off x="155875" y="2359219"/>
            <a:ext cx="2353593" cy="1660200"/>
          </a:xfrm>
          <a:prstGeom prst="rect">
            <a:avLst/>
          </a:prstGeom>
          <a:solidFill>
            <a:srgbClr val="CCD2D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Visual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LCD1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JHD659</a:t>
            </a:r>
            <a:r>
              <a:rPr lang="en-US" sz="1200" dirty="0"/>
              <a:t> 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LCD Screen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P1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Adjusts Contrast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R6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Current limiting resistor for LED backlight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Data lines etc. from µC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4BDA010-A6CC-4E7E-8C7F-6036FE7CC33E}"/>
              </a:ext>
            </a:extLst>
          </p:cNvPr>
          <p:cNvSpPr txBox="1">
            <a:spLocks/>
          </p:cNvSpPr>
          <p:nvPr/>
        </p:nvSpPr>
        <p:spPr>
          <a:xfrm>
            <a:off x="9665489" y="1705061"/>
            <a:ext cx="2353593" cy="1471893"/>
          </a:xfrm>
          <a:prstGeom prst="rect">
            <a:avLst/>
          </a:prstGeom>
          <a:solidFill>
            <a:srgbClr val="CCEFDC">
              <a:alpha val="92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Bluetooth Communications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BT1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HC05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Bluetooth interface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R4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, </a:t>
            </a: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R5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Voltage divider, </a:t>
            </a:r>
            <a:r>
              <a:rPr lang="en-GB" sz="1200" dirty="0" err="1">
                <a:solidFill>
                  <a:srgbClr val="4F4E4E"/>
                </a:solidFill>
                <a:latin typeface="typoninesans regular 18"/>
              </a:rPr>
              <a:t>ATMega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uses 5V logic, BT card users 3.3V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9DFF823-E6C3-46C4-9700-C50F9F1FB5E8}"/>
              </a:ext>
            </a:extLst>
          </p:cNvPr>
          <p:cNvSpPr txBox="1">
            <a:spLocks/>
          </p:cNvSpPr>
          <p:nvPr/>
        </p:nvSpPr>
        <p:spPr>
          <a:xfrm>
            <a:off x="9665489" y="3325776"/>
            <a:ext cx="2385832" cy="1453224"/>
          </a:xfrm>
          <a:prstGeom prst="rect">
            <a:avLst/>
          </a:prstGeom>
          <a:solidFill>
            <a:srgbClr val="CCEFFC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USB Comms &amp; Uploading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FTDI1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-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FT232RL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serial to USB conversion</a:t>
            </a:r>
          </a:p>
          <a:p>
            <a:pPr marL="87313" indent="-87313"/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Connected to </a:t>
            </a:r>
            <a:r>
              <a:rPr lang="en-GB" sz="1200" dirty="0">
                <a:solidFill>
                  <a:srgbClr val="4F4E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Rx/Tx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lines on µC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DTR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pulled low on new session – used to trigger bootloader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D248A9A-84E2-40BB-ADFA-8C01DF481BE5}"/>
              </a:ext>
            </a:extLst>
          </p:cNvPr>
          <p:cNvSpPr txBox="1">
            <a:spLocks/>
          </p:cNvSpPr>
          <p:nvPr/>
        </p:nvSpPr>
        <p:spPr>
          <a:xfrm>
            <a:off x="9665489" y="6129000"/>
            <a:ext cx="2353593" cy="619040"/>
          </a:xfrm>
          <a:prstGeom prst="rect">
            <a:avLst/>
          </a:prstGeom>
          <a:solidFill>
            <a:srgbClr val="FDE5DF"/>
          </a:solidFill>
          <a:ln w="63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Audio Feedback</a:t>
            </a:r>
          </a:p>
          <a:p>
            <a:pPr marL="87313" indent="-87313"/>
            <a:r>
              <a:rPr lang="en-GB" sz="1200" b="1" dirty="0">
                <a:solidFill>
                  <a:srgbClr val="4F4E4E"/>
                </a:solidFill>
                <a:latin typeface="typoninesans regular 18"/>
              </a:rPr>
              <a:t>J1</a:t>
            </a:r>
            <a:r>
              <a:rPr lang="en-GB" sz="1200" dirty="0">
                <a:solidFill>
                  <a:srgbClr val="4F4E4E"/>
                </a:solidFill>
                <a:latin typeface="typoninesans regular 18"/>
              </a:rPr>
              <a:t> – Piezo “speaker”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80E45A-AC89-4D77-824E-40CCEA630515}"/>
              </a:ext>
            </a:extLst>
          </p:cNvPr>
          <p:cNvGrpSpPr/>
          <p:nvPr/>
        </p:nvGrpSpPr>
        <p:grpSpPr>
          <a:xfrm>
            <a:off x="2982288" y="954000"/>
            <a:ext cx="6227424" cy="5936141"/>
            <a:chOff x="2982288" y="954000"/>
            <a:chExt cx="6227424" cy="59361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2F1EC-F518-416F-A16F-84C26E28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288" y="954000"/>
              <a:ext cx="6227424" cy="59361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14E7D-5CDE-45C4-9447-B11B276979FF}"/>
                </a:ext>
              </a:extLst>
            </p:cNvPr>
            <p:cNvSpPr/>
            <p:nvPr/>
          </p:nvSpPr>
          <p:spPr>
            <a:xfrm>
              <a:off x="8339528" y="1181703"/>
              <a:ext cx="828772" cy="533444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9D0C89-31CF-483B-85C1-0473DC5E39B3}"/>
                </a:ext>
              </a:extLst>
            </p:cNvPr>
            <p:cNvSpPr/>
            <p:nvPr/>
          </p:nvSpPr>
          <p:spPr>
            <a:xfrm>
              <a:off x="6512226" y="4644656"/>
              <a:ext cx="1827303" cy="29320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F86783-24EA-48F3-8ECA-CFAFA139A873}"/>
                </a:ext>
              </a:extLst>
            </p:cNvPr>
            <p:cNvSpPr/>
            <p:nvPr/>
          </p:nvSpPr>
          <p:spPr>
            <a:xfrm>
              <a:off x="3034740" y="3698729"/>
              <a:ext cx="989999" cy="1116835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47E10-D433-491B-ABBE-BB2020F00D7F}"/>
                </a:ext>
              </a:extLst>
            </p:cNvPr>
            <p:cNvSpPr/>
            <p:nvPr/>
          </p:nvSpPr>
          <p:spPr>
            <a:xfrm>
              <a:off x="4024739" y="4337037"/>
              <a:ext cx="1639723" cy="203213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B4BE28-74DE-477A-AA27-E88963CD8FA6}"/>
                </a:ext>
              </a:extLst>
            </p:cNvPr>
            <p:cNvSpPr/>
            <p:nvPr/>
          </p:nvSpPr>
          <p:spPr>
            <a:xfrm>
              <a:off x="4744740" y="5167657"/>
              <a:ext cx="1758543" cy="134849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4B24B9-CA05-4A6C-8461-FC78D2A2FC48}"/>
                </a:ext>
              </a:extLst>
            </p:cNvPr>
            <p:cNvSpPr/>
            <p:nvPr/>
          </p:nvSpPr>
          <p:spPr>
            <a:xfrm>
              <a:off x="7092247" y="2781152"/>
              <a:ext cx="1247281" cy="1316996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E93D29-7C00-4321-9753-53008FD8C3F6}"/>
                </a:ext>
              </a:extLst>
            </p:cNvPr>
            <p:cNvSpPr/>
            <p:nvPr/>
          </p:nvSpPr>
          <p:spPr>
            <a:xfrm>
              <a:off x="5212165" y="3068216"/>
              <a:ext cx="1880081" cy="45605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55BB1D-7B24-4A28-9E0B-EA27E7F693AE}"/>
                </a:ext>
              </a:extLst>
            </p:cNvPr>
            <p:cNvSpPr/>
            <p:nvPr/>
          </p:nvSpPr>
          <p:spPr>
            <a:xfrm>
              <a:off x="5212165" y="3524902"/>
              <a:ext cx="432575" cy="338455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0C856C-F822-46B5-BB65-DC616B1F8E8E}"/>
                </a:ext>
              </a:extLst>
            </p:cNvPr>
            <p:cNvSpPr/>
            <p:nvPr/>
          </p:nvSpPr>
          <p:spPr>
            <a:xfrm>
              <a:off x="3034740" y="3529829"/>
              <a:ext cx="2177425" cy="168921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7ECE21-50AA-4A32-B74E-5EAA49F12BBD}"/>
                </a:ext>
              </a:extLst>
            </p:cNvPr>
            <p:cNvSpPr/>
            <p:nvPr/>
          </p:nvSpPr>
          <p:spPr>
            <a:xfrm rot="5400000">
              <a:off x="2918190" y="2288255"/>
              <a:ext cx="2348099" cy="13500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87E06-FC72-44DA-B276-B7D40E26F5A0}"/>
                </a:ext>
              </a:extLst>
            </p:cNvPr>
            <p:cNvSpPr/>
            <p:nvPr/>
          </p:nvSpPr>
          <p:spPr>
            <a:xfrm>
              <a:off x="4362623" y="1181705"/>
              <a:ext cx="2729623" cy="189204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B3F6F-9018-4165-B390-FFC5FE172E16}"/>
                </a:ext>
              </a:extLst>
            </p:cNvPr>
            <p:cNvSpPr/>
            <p:nvPr/>
          </p:nvSpPr>
          <p:spPr>
            <a:xfrm>
              <a:off x="4617996" y="3073747"/>
              <a:ext cx="594169" cy="456054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21D7C5-D833-4895-AB74-02AF7E1F8C69}"/>
                </a:ext>
              </a:extLst>
            </p:cNvPr>
            <p:cNvSpPr/>
            <p:nvPr/>
          </p:nvSpPr>
          <p:spPr>
            <a:xfrm>
              <a:off x="4617174" y="3698729"/>
              <a:ext cx="594169" cy="333465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4ADCE6-914D-46FB-8525-CE9C0680FE97}"/>
                </a:ext>
              </a:extLst>
            </p:cNvPr>
            <p:cNvSpPr/>
            <p:nvPr/>
          </p:nvSpPr>
          <p:spPr>
            <a:xfrm>
              <a:off x="4617174" y="4540249"/>
              <a:ext cx="1047288" cy="304843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87F5CA-2C45-4864-B425-ECFAC6870149}"/>
                </a:ext>
              </a:extLst>
            </p:cNvPr>
            <p:cNvSpPr/>
            <p:nvPr/>
          </p:nvSpPr>
          <p:spPr>
            <a:xfrm>
              <a:off x="6494491" y="5410543"/>
              <a:ext cx="418976" cy="1105609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C09E37-8FB2-4F74-9737-9D658C46033C}"/>
                </a:ext>
              </a:extLst>
            </p:cNvPr>
            <p:cNvSpPr/>
            <p:nvPr/>
          </p:nvSpPr>
          <p:spPr>
            <a:xfrm>
              <a:off x="4744740" y="4986338"/>
              <a:ext cx="2167003" cy="18131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3EB7C-8661-4310-AA1A-BA6D18A76010}"/>
                </a:ext>
              </a:extLst>
            </p:cNvPr>
            <p:cNvSpPr/>
            <p:nvPr/>
          </p:nvSpPr>
          <p:spPr>
            <a:xfrm>
              <a:off x="6512226" y="4450614"/>
              <a:ext cx="401241" cy="19404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57ED2E-DE5B-4A04-9D38-281531AD929E}"/>
                </a:ext>
              </a:extLst>
            </p:cNvPr>
            <p:cNvSpPr/>
            <p:nvPr/>
          </p:nvSpPr>
          <p:spPr>
            <a:xfrm>
              <a:off x="5211343" y="3861170"/>
              <a:ext cx="453119" cy="170997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D7CBAC-7169-4320-9998-C514069E0E63}"/>
                </a:ext>
              </a:extLst>
            </p:cNvPr>
            <p:cNvSpPr/>
            <p:nvPr/>
          </p:nvSpPr>
          <p:spPr>
            <a:xfrm>
              <a:off x="4617174" y="4032167"/>
              <a:ext cx="1047288" cy="118012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9E9E54-2C73-44FD-8CF6-972D2CD7B683}"/>
                </a:ext>
              </a:extLst>
            </p:cNvPr>
            <p:cNvSpPr/>
            <p:nvPr/>
          </p:nvSpPr>
          <p:spPr>
            <a:xfrm>
              <a:off x="5787994" y="4093546"/>
              <a:ext cx="585000" cy="22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ATMega328</a:t>
              </a:r>
            </a:p>
            <a:p>
              <a:pPr algn="ctr"/>
              <a:r>
                <a:rPr lang="en-GB" sz="900" dirty="0">
                  <a:solidFill>
                    <a:srgbClr val="4F4E4E"/>
                  </a:solidFill>
                  <a:latin typeface="typoninesans regular 18"/>
                </a:rPr>
                <a:t>µC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9C3B6E-4BAC-40D7-8C6F-82355BDBCF74}"/>
                </a:ext>
              </a:extLst>
            </p:cNvPr>
            <p:cNvSpPr/>
            <p:nvPr/>
          </p:nvSpPr>
          <p:spPr>
            <a:xfrm>
              <a:off x="6343908" y="1944547"/>
              <a:ext cx="405000" cy="450000"/>
            </a:xfrm>
            <a:prstGeom prst="rect">
              <a:avLst/>
            </a:prstGeom>
            <a:solidFill>
              <a:srgbClr val="CCD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JHD659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LCD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Screen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BC4412-4544-4EE5-8B92-2483EAEC8EC3}"/>
                </a:ext>
              </a:extLst>
            </p:cNvPr>
            <p:cNvSpPr/>
            <p:nvPr/>
          </p:nvSpPr>
          <p:spPr>
            <a:xfrm>
              <a:off x="7447026" y="3546170"/>
              <a:ext cx="405000" cy="315000"/>
            </a:xfrm>
            <a:prstGeom prst="rect">
              <a:avLst/>
            </a:prstGeom>
            <a:solidFill>
              <a:srgbClr val="CCE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FTDI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FT232RL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08CF2-F077-4EDF-BD57-127989B7DCD6}"/>
                </a:ext>
              </a:extLst>
            </p:cNvPr>
            <p:cNvSpPr/>
            <p:nvPr/>
          </p:nvSpPr>
          <p:spPr>
            <a:xfrm>
              <a:off x="5491451" y="5804543"/>
              <a:ext cx="405000" cy="315000"/>
            </a:xfrm>
            <a:prstGeom prst="rect">
              <a:avLst/>
            </a:prstGeom>
            <a:solidFill>
              <a:srgbClr val="CC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HC05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Serial - BT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AF03E38-43F4-4793-848E-9D56B7EAEF85}"/>
                </a:ext>
              </a:extLst>
            </p:cNvPr>
            <p:cNvSpPr/>
            <p:nvPr/>
          </p:nvSpPr>
          <p:spPr>
            <a:xfrm>
              <a:off x="6747568" y="3524251"/>
              <a:ext cx="344678" cy="574674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B480B5-9781-41A4-954D-F396FE8AFBD9}"/>
                </a:ext>
              </a:extLst>
            </p:cNvPr>
            <p:cNvSpPr/>
            <p:nvPr/>
          </p:nvSpPr>
          <p:spPr>
            <a:xfrm>
              <a:off x="6503284" y="5167657"/>
              <a:ext cx="410184" cy="24288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6CDB76-0902-4ACE-A743-670D12828826}"/>
                </a:ext>
              </a:extLst>
            </p:cNvPr>
            <p:cNvSpPr/>
            <p:nvPr/>
          </p:nvSpPr>
          <p:spPr>
            <a:xfrm>
              <a:off x="6512316" y="4936381"/>
              <a:ext cx="401241" cy="49957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2C86A1-DC5D-44A2-B273-CDCEB061B7EE}"/>
                </a:ext>
              </a:extLst>
            </p:cNvPr>
            <p:cNvSpPr/>
            <p:nvPr/>
          </p:nvSpPr>
          <p:spPr>
            <a:xfrm>
              <a:off x="7535999" y="4098149"/>
              <a:ext cx="316027" cy="293209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DACA5C-CF12-4BC3-A54D-9919027D0314}"/>
                </a:ext>
              </a:extLst>
            </p:cNvPr>
            <p:cNvSpPr/>
            <p:nvPr/>
          </p:nvSpPr>
          <p:spPr>
            <a:xfrm>
              <a:off x="4024739" y="5453851"/>
              <a:ext cx="720000" cy="64178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5CE5F8D-2949-4B8B-B9E0-344580762A5C}"/>
                </a:ext>
              </a:extLst>
            </p:cNvPr>
            <p:cNvSpPr/>
            <p:nvPr/>
          </p:nvSpPr>
          <p:spPr>
            <a:xfrm>
              <a:off x="4617175" y="6095636"/>
              <a:ext cx="127564" cy="420516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F0B628-DCE5-45D3-BD3F-04272D048E00}"/>
                </a:ext>
              </a:extLst>
            </p:cNvPr>
            <p:cNvSpPr/>
            <p:nvPr/>
          </p:nvSpPr>
          <p:spPr>
            <a:xfrm>
              <a:off x="4615494" y="4845093"/>
              <a:ext cx="127564" cy="608758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B454097-1175-4285-BBBF-E205889BE2F0}"/>
                </a:ext>
              </a:extLst>
            </p:cNvPr>
            <p:cNvSpPr/>
            <p:nvPr/>
          </p:nvSpPr>
          <p:spPr>
            <a:xfrm>
              <a:off x="4743058" y="4845092"/>
              <a:ext cx="921404" cy="141075"/>
            </a:xfrm>
            <a:prstGeom prst="rect">
              <a:avLst/>
            </a:prstGeom>
            <a:solidFill>
              <a:srgbClr val="F67D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9C5E54-3BDD-4318-A14F-7461CD9971EC}"/>
                </a:ext>
              </a:extLst>
            </p:cNvPr>
            <p:cNvSpPr/>
            <p:nvPr/>
          </p:nvSpPr>
          <p:spPr>
            <a:xfrm>
              <a:off x="4618383" y="4150179"/>
              <a:ext cx="352617" cy="190356"/>
            </a:xfrm>
            <a:prstGeom prst="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0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1681E8-622C-4E9C-A73F-5A345B3F4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00" y="1449000"/>
            <a:ext cx="5985000" cy="497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D21C8-7758-463C-BC15-B7103A0D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- Reality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E359-B092-40FA-B7C7-B4D6B1C0E9FC}"/>
              </a:ext>
            </a:extLst>
          </p:cNvPr>
          <p:cNvSpPr txBox="1"/>
          <p:nvPr/>
        </p:nvSpPr>
        <p:spPr>
          <a:xfrm>
            <a:off x="1551000" y="2169000"/>
            <a:ext cx="14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IC1 ATMega328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0C0EB-03DC-41A4-9290-BCA18012BAA8}"/>
              </a:ext>
            </a:extLst>
          </p:cNvPr>
          <p:cNvSpPr txBox="1"/>
          <p:nvPr/>
        </p:nvSpPr>
        <p:spPr>
          <a:xfrm>
            <a:off x="2136000" y="1179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P1 LCD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8CE58-6AB2-4EE3-9E6C-7167A07BE343}"/>
              </a:ext>
            </a:extLst>
          </p:cNvPr>
          <p:cNvSpPr txBox="1"/>
          <p:nvPr/>
        </p:nvSpPr>
        <p:spPr>
          <a:xfrm>
            <a:off x="9606000" y="774000"/>
            <a:ext cx="112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R4, R5 - Voltage divider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9E5A1-44B0-4964-9E2B-32ACF29BE531}"/>
              </a:ext>
            </a:extLst>
          </p:cNvPr>
          <p:cNvSpPr txBox="1"/>
          <p:nvPr/>
        </p:nvSpPr>
        <p:spPr>
          <a:xfrm>
            <a:off x="1911000" y="4419000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J1 Piezo speaker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EFD0-5A2B-451F-B273-857C5E332C28}"/>
              </a:ext>
            </a:extLst>
          </p:cNvPr>
          <p:cNvSpPr txBox="1"/>
          <p:nvPr/>
        </p:nvSpPr>
        <p:spPr>
          <a:xfrm>
            <a:off x="3171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C1, C2 and Y1 Clock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DD0B3-EB59-48D3-8AC9-EC19E2FE79BB}"/>
              </a:ext>
            </a:extLst>
          </p:cNvPr>
          <p:cNvSpPr txBox="1"/>
          <p:nvPr/>
        </p:nvSpPr>
        <p:spPr>
          <a:xfrm>
            <a:off x="9831000" y="3789000"/>
            <a:ext cx="171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S1, S2, S3 Action switches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077AF-B1B6-4C5C-980B-5163C99AD62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87020" y="2430610"/>
            <a:ext cx="3783980" cy="95339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0DF9-E911-477F-B411-4486FF297E4A}"/>
              </a:ext>
            </a:extLst>
          </p:cNvPr>
          <p:cNvSpPr txBox="1"/>
          <p:nvPr/>
        </p:nvSpPr>
        <p:spPr>
          <a:xfrm>
            <a:off x="9966000" y="2529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Bluetooth HC-05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7849B-4BAA-4F91-AC2B-3D11FC8BE2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629" y="1440610"/>
            <a:ext cx="2400370" cy="86602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BD405A-89AA-4888-AEC1-4E7F7424DF8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06000" y="2664000"/>
            <a:ext cx="1260000" cy="12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A8AD83-65EE-40BA-B09A-00C8770777D7}"/>
              </a:ext>
            </a:extLst>
          </p:cNvPr>
          <p:cNvCxnSpPr>
            <a:cxnSpLocks/>
          </p:cNvCxnSpPr>
          <p:nvPr/>
        </p:nvCxnSpPr>
        <p:spPr>
          <a:xfrm flipH="1">
            <a:off x="4325650" y="3899876"/>
            <a:ext cx="1955600" cy="166237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64626-BC60-4657-ABFE-BEE5F59769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16000" y="4014000"/>
            <a:ext cx="1980000" cy="1836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8AA92-03C0-41CE-BFF7-488C955AFCA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06000" y="3519000"/>
            <a:ext cx="2025000" cy="639332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DA58CB-614F-409E-A538-976F8B71F2DB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30629" y="3251630"/>
            <a:ext cx="1680372" cy="2139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6FCBA-0372-4011-8070-2BABD767F1E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1000" y="3699000"/>
            <a:ext cx="2655000" cy="98161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E6A037-7EDD-4FAE-BE0C-36A376F2D44A}"/>
              </a:ext>
            </a:extLst>
          </p:cNvPr>
          <p:cNvSpPr txBox="1"/>
          <p:nvPr/>
        </p:nvSpPr>
        <p:spPr>
          <a:xfrm>
            <a:off x="1776000" y="3204000"/>
            <a:ext cx="115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LCD1 LCD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ACC34-E37D-4C47-BCC5-C8D444CCFBC0}"/>
              </a:ext>
            </a:extLst>
          </p:cNvPr>
          <p:cNvSpPr txBox="1"/>
          <p:nvPr/>
        </p:nvSpPr>
        <p:spPr>
          <a:xfrm>
            <a:off x="7986000" y="504000"/>
            <a:ext cx="135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USB FT232RL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A1F3F3-CDEC-4A92-8CB5-3484E7203F99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26000" y="1027220"/>
            <a:ext cx="1036838" cy="1321780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488CF0-78EE-4EBF-AB13-BE7B240B0385}"/>
              </a:ext>
            </a:extLst>
          </p:cNvPr>
          <p:cNvSpPr txBox="1"/>
          <p:nvPr/>
        </p:nvSpPr>
        <p:spPr>
          <a:xfrm>
            <a:off x="9696000" y="5589000"/>
            <a:ext cx="17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rgbClr val="FACF31"/>
                  </a:solidFill>
                </a:ln>
                <a:solidFill>
                  <a:srgbClr val="03849A"/>
                </a:solidFill>
                <a:latin typeface="Verdana Pro Black" panose="020B060402020202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GB" dirty="0">
                <a:ln w="12700">
                  <a:solidFill>
                    <a:schemeClr val="bg1"/>
                  </a:solidFill>
                </a:ln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R1, R2, R3 Pull down resistors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1A990-331B-44A9-802C-C87DF93035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41000" y="1143332"/>
            <a:ext cx="1665000" cy="1700668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1C814AE-4473-46F6-805E-E39D9D98F4FC}"/>
              </a:ext>
            </a:extLst>
          </p:cNvPr>
          <p:cNvSpPr txBox="1"/>
          <p:nvPr/>
        </p:nvSpPr>
        <p:spPr>
          <a:xfrm>
            <a:off x="5016000" y="369000"/>
            <a:ext cx="18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S4, R7 Reset switch &amp; pull up resistor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1B0A4E-6BD4-41C8-BF06-274BCAB06631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938501" y="1107664"/>
            <a:ext cx="337499" cy="1781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EBF3B37-6DD9-4EF3-B9C5-6BF9836B694C}"/>
              </a:ext>
            </a:extLst>
          </p:cNvPr>
          <p:cNvSpPr txBox="1"/>
          <p:nvPr/>
        </p:nvSpPr>
        <p:spPr>
          <a:xfrm>
            <a:off x="6726000" y="369000"/>
            <a:ext cx="1353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n w="12700">
                  <a:solidFill>
                    <a:schemeClr val="bg1"/>
                  </a:solidFill>
                </a:ln>
                <a:solidFill>
                  <a:srgbClr val="038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LED1 Activity LED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844863-B7FF-4117-9369-FB7B90EF091D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7176000" y="1107664"/>
            <a:ext cx="226838" cy="1466336"/>
          </a:xfrm>
          <a:prstGeom prst="line">
            <a:avLst/>
          </a:prstGeom>
          <a:ln w="25400" cap="rnd">
            <a:solidFill>
              <a:srgbClr val="FACF3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CAE-A933-406C-8098-A0ABF50C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D51A62-6014-4917-9E40-AF75FFA35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2522"/>
              </p:ext>
            </p:extLst>
          </p:nvPr>
        </p:nvGraphicFramePr>
        <p:xfrm>
          <a:off x="471000" y="1773331"/>
          <a:ext cx="650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937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95042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606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145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2…n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Verdana Pro Cond SemiBold" panose="020B0706030504040204" pitchFamily="34" charset="0"/>
                          <a:cs typeface="Courier New" panose="02070309020205020404" pitchFamily="49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GB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BAFA4C2-4247-4A51-8453-99FCDB5B52EF}"/>
              </a:ext>
            </a:extLst>
          </p:cNvPr>
          <p:cNvSpPr txBox="1">
            <a:spLocks/>
          </p:cNvSpPr>
          <p:nvPr/>
        </p:nvSpPr>
        <p:spPr>
          <a:xfrm>
            <a:off x="471000" y="1134000"/>
            <a:ext cx="285954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Packet Structure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062EB-D4FC-4015-945D-B7D85CDAB950}"/>
              </a:ext>
            </a:extLst>
          </p:cNvPr>
          <p:cNvSpPr txBox="1">
            <a:spLocks/>
          </p:cNvSpPr>
          <p:nvPr/>
        </p:nvSpPr>
        <p:spPr>
          <a:xfrm>
            <a:off x="471000" y="2806822"/>
            <a:ext cx="1945148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Operations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E040BB7-A3C6-4F05-80BC-4769663F4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01670"/>
              </p:ext>
            </p:extLst>
          </p:nvPr>
        </p:nvGraphicFramePr>
        <p:xfrm>
          <a:off x="471000" y="3446153"/>
          <a:ext cx="6975001" cy="288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00">
                  <a:extLst>
                    <a:ext uri="{9D8B030D-6E8A-4147-A177-3AD203B41FA5}">
                      <a16:colId xmlns:a16="http://schemas.microsoft.com/office/drawing/2014/main" val="2026608254"/>
                    </a:ext>
                  </a:extLst>
                </a:gridCol>
                <a:gridCol w="1035000">
                  <a:extLst>
                    <a:ext uri="{9D8B030D-6E8A-4147-A177-3AD203B41FA5}">
                      <a16:colId xmlns:a16="http://schemas.microsoft.com/office/drawing/2014/main" val="27755331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42090870"/>
                    </a:ext>
                  </a:extLst>
                </a:gridCol>
                <a:gridCol w="843239">
                  <a:extLst>
                    <a:ext uri="{9D8B030D-6E8A-4147-A177-3AD203B41FA5}">
                      <a16:colId xmlns:a16="http://schemas.microsoft.com/office/drawing/2014/main" val="1271821109"/>
                    </a:ext>
                  </a:extLst>
                </a:gridCol>
                <a:gridCol w="3566762">
                  <a:extLst>
                    <a:ext uri="{9D8B030D-6E8A-4147-A177-3AD203B41FA5}">
                      <a16:colId xmlns:a16="http://schemas.microsoft.com/office/drawing/2014/main" val="175655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 err="1">
                          <a:effectLst/>
                          <a:latin typeface="Verdana Pro Cond SemiBold" panose="020B0706030504040204" pitchFamily="34" charset="0"/>
                        </a:rPr>
                        <a:t>OpCode</a:t>
                      </a:r>
                      <a:endParaRPr lang="en-GB" sz="1600" dirty="0">
                        <a:effectLst/>
                        <a:latin typeface="Verdana Pro Cond SemiBold" panose="020B0706030504040204" pitchFamily="34" charset="0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  <a:latin typeface="Verdana Pro Cond SemiBold" panose="020B0706030504040204" pitchFamily="34" charset="0"/>
                        </a:rPr>
                        <a:t>Name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  <a:latin typeface="Verdana Pro Cond SemiBold" panose="020B0706030504040204" pitchFamily="34" charset="0"/>
                        </a:rPr>
                        <a:t>In/Out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  <a:latin typeface="Verdana Pro Cond SemiBold" panose="020B0706030504040204" pitchFamily="34" charset="0"/>
                        </a:rPr>
                        <a:t>Payload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  <a:latin typeface="Verdana Pro Cond SemiBold" panose="020B0706030504040204" pitchFamily="34" charset="0"/>
                        </a:rPr>
                        <a:t>Description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796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0x01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Windows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Cycle Teams windows to the front.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17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0x02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Mute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microphone mute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4413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0x03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 video camera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7157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0x04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 error condition has occurred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2995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Send a debug message</a:t>
                      </a: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610774369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C6862C-3108-474D-A658-04751D40213D}"/>
              </a:ext>
            </a:extLst>
          </p:cNvPr>
          <p:cNvGrpSpPr/>
          <p:nvPr/>
        </p:nvGrpSpPr>
        <p:grpSpPr>
          <a:xfrm>
            <a:off x="7671000" y="684000"/>
            <a:ext cx="3391831" cy="2025000"/>
            <a:chOff x="7716000" y="909000"/>
            <a:chExt cx="3391831" cy="2025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00DCBA-D996-40B7-83EC-854B48F2E298}"/>
                </a:ext>
              </a:extLst>
            </p:cNvPr>
            <p:cNvSpPr/>
            <p:nvPr/>
          </p:nvSpPr>
          <p:spPr>
            <a:xfrm>
              <a:off x="8166000" y="1539000"/>
              <a:ext cx="2941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06 FF 48 45 4C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4C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4G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15697B-5C44-42C7-8C93-E8B6ACB4F3FB}"/>
                </a:ext>
              </a:extLst>
            </p:cNvPr>
            <p:cNvSpPr txBox="1">
              <a:spLocks/>
            </p:cNvSpPr>
            <p:nvPr/>
          </p:nvSpPr>
          <p:spPr>
            <a:xfrm>
              <a:off x="7941000" y="909000"/>
              <a:ext cx="2859548" cy="480131"/>
            </a:xfrm>
            <a:prstGeom prst="rect">
              <a:avLst/>
            </a:prstGeom>
            <a:solidFill>
              <a:srgbClr val="03849A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Example - HELLO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53F4B9F2-83A2-4887-8EAE-D294EB516932}"/>
                </a:ext>
              </a:extLst>
            </p:cNvPr>
            <p:cNvSpPr txBox="1">
              <a:spLocks/>
            </p:cNvSpPr>
            <p:nvPr/>
          </p:nvSpPr>
          <p:spPr>
            <a:xfrm>
              <a:off x="7716000" y="2034000"/>
              <a:ext cx="1350000" cy="49500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rgbClr val="4F4E4E"/>
                  </a:solidFill>
                  <a:latin typeface="typoninesans regular 18"/>
                </a:rPr>
                <a:t>Length 6 (length byte not included)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8C1A4C96-2C82-420C-92AB-1485F7782535}"/>
                </a:ext>
              </a:extLst>
            </p:cNvPr>
            <p:cNvSpPr txBox="1">
              <a:spLocks/>
            </p:cNvSpPr>
            <p:nvPr/>
          </p:nvSpPr>
          <p:spPr>
            <a:xfrm>
              <a:off x="8526000" y="2664000"/>
              <a:ext cx="1260000" cy="27000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rgbClr val="4F4E4E"/>
                  </a:solidFill>
                  <a:latin typeface="typoninesans regular 18"/>
                </a:rPr>
                <a:t>Op code= Debug</a:t>
              </a: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D438C16-2CEC-4BF0-917C-BB839B6F05C6}"/>
                </a:ext>
              </a:extLst>
            </p:cNvPr>
            <p:cNvSpPr txBox="1">
              <a:spLocks/>
            </p:cNvSpPr>
            <p:nvPr/>
          </p:nvSpPr>
          <p:spPr>
            <a:xfrm>
              <a:off x="9651000" y="2259000"/>
              <a:ext cx="1035000" cy="27000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67D5E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rgbClr val="4F4E4E"/>
                  </a:solidFill>
                  <a:latin typeface="typoninesans regular 18"/>
                </a:rPr>
                <a:t>Ascii - HELLO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F8BFA2-5C1D-4CFE-94B4-7C10AF4251D6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8391000" y="1809000"/>
              <a:ext cx="0" cy="225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DF1046-2258-411D-905E-0FA21BF335E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8841000" y="1854000"/>
              <a:ext cx="315000" cy="810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3C0BD6E1-10B8-4C72-BDF0-1C13A154EE56}"/>
                </a:ext>
              </a:extLst>
            </p:cNvPr>
            <p:cNvSpPr/>
            <p:nvPr/>
          </p:nvSpPr>
          <p:spPr>
            <a:xfrm rot="5400000">
              <a:off x="9853500" y="1291500"/>
              <a:ext cx="405000" cy="1530000"/>
            </a:xfrm>
            <a:prstGeom prst="rightBrace">
              <a:avLst>
                <a:gd name="adj1" fmla="val 8333"/>
                <a:gd name="adj2" fmla="val 48755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5B172F7-E48C-4358-8897-3AD564B7D599}"/>
              </a:ext>
            </a:extLst>
          </p:cNvPr>
          <p:cNvSpPr txBox="1">
            <a:spLocks/>
          </p:cNvSpPr>
          <p:nvPr/>
        </p:nvSpPr>
        <p:spPr>
          <a:xfrm>
            <a:off x="7896321" y="2898087"/>
            <a:ext cx="2115000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On the Wire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407493-7385-4528-B5E0-936C690970F4}"/>
              </a:ext>
            </a:extLst>
          </p:cNvPr>
          <p:cNvSpPr/>
          <p:nvPr/>
        </p:nvSpPr>
        <p:spPr>
          <a:xfrm>
            <a:off x="8704608" y="428511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0 1 1 0 0 0 0 0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67DFAE0-A598-4578-B654-255C28CD1449}"/>
              </a:ext>
            </a:extLst>
          </p:cNvPr>
          <p:cNvSpPr/>
          <p:nvPr/>
        </p:nvSpPr>
        <p:spPr>
          <a:xfrm>
            <a:off x="7651668" y="6001194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Idle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472949-7BEA-405B-BC6D-F6612295141B}"/>
              </a:ext>
            </a:extLst>
          </p:cNvPr>
          <p:cNvSpPr/>
          <p:nvPr/>
        </p:nvSpPr>
        <p:spPr>
          <a:xfrm>
            <a:off x="8326668" y="6001194"/>
            <a:ext cx="76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Start bit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D17F1F-FFE3-4847-8D8F-0BE49ACB4776}"/>
              </a:ext>
            </a:extLst>
          </p:cNvPr>
          <p:cNvSpPr/>
          <p:nvPr/>
        </p:nvSpPr>
        <p:spPr>
          <a:xfrm>
            <a:off x="9541668" y="6001194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F4E2DDC-529B-4E2B-BAD7-D0AA37A1259B}"/>
              </a:ext>
            </a:extLst>
          </p:cNvPr>
          <p:cNvSpPr/>
          <p:nvPr/>
        </p:nvSpPr>
        <p:spPr>
          <a:xfrm>
            <a:off x="11285172" y="6001194"/>
            <a:ext cx="90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Stop bit(s)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86B198-2138-416A-800D-E885AF86CAB6}"/>
              </a:ext>
            </a:extLst>
          </p:cNvPr>
          <p:cNvSpPr/>
          <p:nvPr/>
        </p:nvSpPr>
        <p:spPr>
          <a:xfrm>
            <a:off x="10396668" y="6001194"/>
            <a:ext cx="990000" cy="54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Parity bit</a:t>
            </a:r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7469BF42-2BC0-42EA-89E1-C7088415D906}"/>
              </a:ext>
            </a:extLst>
          </p:cNvPr>
          <p:cNvSpPr/>
          <p:nvPr/>
        </p:nvSpPr>
        <p:spPr>
          <a:xfrm rot="5400000">
            <a:off x="9606322" y="4774670"/>
            <a:ext cx="405000" cy="1934355"/>
          </a:xfrm>
          <a:prstGeom prst="rightBrace">
            <a:avLst>
              <a:gd name="adj1" fmla="val 8333"/>
              <a:gd name="adj2" fmla="val 48755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834C76-5292-4D4A-A67B-A3882004E649}"/>
              </a:ext>
            </a:extLst>
          </p:cNvPr>
          <p:cNvGrpSpPr/>
          <p:nvPr/>
        </p:nvGrpSpPr>
        <p:grpSpPr>
          <a:xfrm>
            <a:off x="8002260" y="4662708"/>
            <a:ext cx="3932646" cy="783889"/>
            <a:chOff x="8031000" y="4523548"/>
            <a:chExt cx="3932646" cy="7838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45652E-0916-45A1-A01E-940D3899EA2E}"/>
                </a:ext>
              </a:extLst>
            </p:cNvPr>
            <p:cNvSpPr/>
            <p:nvPr/>
          </p:nvSpPr>
          <p:spPr>
            <a:xfrm>
              <a:off x="11554730" y="4523548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5V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83CDAF-84C6-4171-9C5F-4773F8002D81}"/>
                </a:ext>
              </a:extLst>
            </p:cNvPr>
            <p:cNvCxnSpPr>
              <a:cxnSpLocks/>
            </p:cNvCxnSpPr>
            <p:nvPr/>
          </p:nvCxnSpPr>
          <p:spPr>
            <a:xfrm>
              <a:off x="8751000" y="4992437"/>
              <a:ext cx="270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EF41E0-BC86-4A88-90EA-3F65D53AC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1000" y="4677437"/>
              <a:ext cx="0" cy="315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133C7D-B017-4F65-995D-63CA25965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0996" y="4677437"/>
              <a:ext cx="0" cy="315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0E2AA8-6DF2-4E25-99A9-D58B0CA98EE8}"/>
                </a:ext>
              </a:extLst>
            </p:cNvPr>
            <p:cNvCxnSpPr>
              <a:cxnSpLocks/>
            </p:cNvCxnSpPr>
            <p:nvPr/>
          </p:nvCxnSpPr>
          <p:spPr>
            <a:xfrm>
              <a:off x="9021000" y="4677437"/>
              <a:ext cx="5399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61CEEC0-F014-43C9-AF8B-934023918C4E}"/>
                </a:ext>
              </a:extLst>
            </p:cNvPr>
            <p:cNvCxnSpPr>
              <a:cxnSpLocks/>
            </p:cNvCxnSpPr>
            <p:nvPr/>
          </p:nvCxnSpPr>
          <p:spPr>
            <a:xfrm>
              <a:off x="9570408" y="4992437"/>
              <a:ext cx="161059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9179A7D-0292-4418-A20E-123A0FCFE3A3}"/>
                </a:ext>
              </a:extLst>
            </p:cNvPr>
            <p:cNvSpPr/>
            <p:nvPr/>
          </p:nvSpPr>
          <p:spPr>
            <a:xfrm>
              <a:off x="11564178" y="489656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86C23DB-C738-4179-8C20-80965AD995F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000" y="4677437"/>
              <a:ext cx="450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3AB964-449E-4D01-991C-878F57F6FB46}"/>
                </a:ext>
              </a:extLst>
            </p:cNvPr>
            <p:cNvCxnSpPr>
              <a:cxnSpLocks/>
            </p:cNvCxnSpPr>
            <p:nvPr/>
          </p:nvCxnSpPr>
          <p:spPr>
            <a:xfrm>
              <a:off x="8481000" y="4992437"/>
              <a:ext cx="270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66FA8B2-7583-49AF-B7F5-82B7DADCB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1000" y="4677437"/>
              <a:ext cx="0" cy="315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ACA9D-8392-4EDD-87CB-CF6E3D881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7F40A88-A905-4D6E-9CFB-C7C01543C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1655103-8B06-4CB5-854A-D9AE435F7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C778EA-346F-42AF-BDC9-C6D73E4B8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7CFDF54-8DA3-470D-B0A2-5E15B4DB65B2}"/>
                </a:ext>
              </a:extLst>
            </p:cNvPr>
            <p:cNvGrpSpPr/>
            <p:nvPr/>
          </p:nvGrpSpPr>
          <p:grpSpPr>
            <a:xfrm>
              <a:off x="11181000" y="4677437"/>
              <a:ext cx="270000" cy="315000"/>
              <a:chOff x="10011000" y="6174000"/>
              <a:chExt cx="315000" cy="31500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D2E8148-475C-482E-95C3-61A2FFC977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1000" y="6174000"/>
                <a:ext cx="0" cy="3150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C8FB349-4C95-4C84-8588-0C8213636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6000" y="6174000"/>
                <a:ext cx="0" cy="3150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B2CC832-7D72-4A2B-B69C-EE48FBA20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1000" y="6174000"/>
                <a:ext cx="3150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139DC4C-6C28-44CA-B571-18A2E12C2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78E052A-A83A-4EC0-8001-846E5AF0D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D5F2399-2D46-49E2-9CA8-CC2C47583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0249981-8F99-4AAF-98E2-AAC6C94C1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E3D6B49-06D1-48B1-824D-052F10410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E41C46-0CCD-40A9-912B-2AD88C890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83E5E2-6A46-41A3-B7AB-19418A79A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3D910B-E95C-4621-93DC-57607101EB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1000" y="4992437"/>
              <a:ext cx="0" cy="3150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013925A-6364-4403-B00C-0459E2B71ECB}"/>
              </a:ext>
            </a:extLst>
          </p:cNvPr>
          <p:cNvSpPr/>
          <p:nvPr/>
        </p:nvSpPr>
        <p:spPr>
          <a:xfrm>
            <a:off x="7794591" y="3643889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0x06 = 0 0 0 0 0 1 1 0</a:t>
            </a: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9878BE84-E71F-4D2C-AD17-EEFDD2280283}"/>
              </a:ext>
            </a:extLst>
          </p:cNvPr>
          <p:cNvSpPr/>
          <p:nvPr/>
        </p:nvSpPr>
        <p:spPr>
          <a:xfrm flipV="1">
            <a:off x="8910024" y="3860177"/>
            <a:ext cx="1818644" cy="260976"/>
          </a:xfrm>
          <a:prstGeom prst="arc">
            <a:avLst>
              <a:gd name="adj1" fmla="val 10861115"/>
              <a:gd name="adj2" fmla="val 0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6CBA0A19-D79B-4776-B668-807CDE789C6D}"/>
              </a:ext>
            </a:extLst>
          </p:cNvPr>
          <p:cNvSpPr/>
          <p:nvPr/>
        </p:nvSpPr>
        <p:spPr>
          <a:xfrm flipH="1">
            <a:off x="8927801" y="3481768"/>
            <a:ext cx="1818644" cy="304199"/>
          </a:xfrm>
          <a:prstGeom prst="arc">
            <a:avLst>
              <a:gd name="adj1" fmla="val 10861115"/>
              <a:gd name="adj2" fmla="val 0"/>
            </a:avLst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BD527FB-62F1-4147-8C84-4B605C36D463}"/>
              </a:ext>
            </a:extLst>
          </p:cNvPr>
          <p:cNvSpPr/>
          <p:nvPr/>
        </p:nvSpPr>
        <p:spPr>
          <a:xfrm>
            <a:off x="11075990" y="3531502"/>
            <a:ext cx="90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LSB first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78A42F7-6F22-4978-B2D8-3CF53BB04A98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10891668" y="5503444"/>
            <a:ext cx="115640" cy="497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00BC5EF-CA7A-4944-AD15-0C6486CFDAAB}"/>
              </a:ext>
            </a:extLst>
          </p:cNvPr>
          <p:cNvCxnSpPr>
            <a:cxnSpLocks/>
          </p:cNvCxnSpPr>
          <p:nvPr/>
        </p:nvCxnSpPr>
        <p:spPr>
          <a:xfrm flipH="1" flipV="1">
            <a:off x="11285172" y="5489366"/>
            <a:ext cx="250266" cy="4549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2F00-3B37-49C1-B2F1-7DF64042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 Software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D7783-9723-4721-895B-B44FD3F5109F}"/>
              </a:ext>
            </a:extLst>
          </p:cNvPr>
          <p:cNvSpPr txBox="1">
            <a:spLocks/>
          </p:cNvSpPr>
          <p:nvPr/>
        </p:nvSpPr>
        <p:spPr>
          <a:xfrm>
            <a:off x="2204727" y="1274713"/>
            <a:ext cx="968633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C#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9" name="Picture 2" descr="Microsoft Teams (int. sub-page) | Wired Relations ...">
            <a:extLst>
              <a:ext uri="{FF2B5EF4-FFF2-40B4-BE49-F238E27FC236}">
                <a16:creationId xmlns:a16="http://schemas.microsoft.com/office/drawing/2014/main" id="{B0655D28-4F66-4FEE-820D-12251C91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00" y="2349000"/>
            <a:ext cx="1735309" cy="17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5B47CB-2D11-4A11-BDD2-F7488A73F353}"/>
              </a:ext>
            </a:extLst>
          </p:cNvPr>
          <p:cNvSpPr/>
          <p:nvPr/>
        </p:nvSpPr>
        <p:spPr>
          <a:xfrm>
            <a:off x="2094271" y="4045976"/>
            <a:ext cx="4567084" cy="146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C89BCB4-33A7-4B26-81BF-AFC6CA1C2DC4}"/>
              </a:ext>
            </a:extLst>
          </p:cNvPr>
          <p:cNvSpPr/>
          <p:nvPr/>
        </p:nvSpPr>
        <p:spPr>
          <a:xfrm>
            <a:off x="7131000" y="2844000"/>
            <a:ext cx="1425677" cy="816077"/>
          </a:xfrm>
          <a:prstGeom prst="stripedRigh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232A-F0E8-436D-9F90-288185E0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00" y="2079000"/>
            <a:ext cx="4635000" cy="3675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A18B47-46D7-4BEA-957B-49EC23323F2F}"/>
              </a:ext>
            </a:extLst>
          </p:cNvPr>
          <p:cNvSpPr txBox="1">
            <a:spLocks/>
          </p:cNvSpPr>
          <p:nvPr/>
        </p:nvSpPr>
        <p:spPr>
          <a:xfrm>
            <a:off x="2091000" y="4329000"/>
            <a:ext cx="6071728" cy="2160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67D5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Pair and connect external device via BT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Listen for incoming protocol de-</a:t>
            </a:r>
            <a:r>
              <a:rPr lang="en-GB" sz="2000" dirty="0" err="1">
                <a:solidFill>
                  <a:srgbClr val="4F4E4E"/>
                </a:solidFill>
                <a:latin typeface="typoninesans regular 18"/>
              </a:rPr>
              <a:t>marshall</a:t>
            </a:r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 protocol and dispatch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Interact with Teams to cycle windows/toggle mute/toggle camera</a:t>
            </a:r>
          </a:p>
          <a:p>
            <a:r>
              <a:rPr lang="en-GB" sz="2000" dirty="0">
                <a:solidFill>
                  <a:srgbClr val="4F4E4E"/>
                </a:solidFill>
                <a:latin typeface="typoninesans regular 18"/>
              </a:rPr>
              <a:t>Send error conditions back to external device</a:t>
            </a:r>
          </a:p>
        </p:txBody>
      </p:sp>
    </p:spTree>
    <p:extLst>
      <p:ext uri="{BB962C8B-B14F-4D97-AF65-F5344CB8AC3E}">
        <p14:creationId xmlns:p14="http://schemas.microsoft.com/office/powerpoint/2010/main" val="24067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008-ABCC-4D97-A21A-9A48AA40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55CE-6E02-4D3A-9496-CD8402E6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12" y="2223988"/>
            <a:ext cx="762768" cy="76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D1031-201E-46AC-BF96-0A1F51BE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26036">
            <a:off x="1821260" y="1444207"/>
            <a:ext cx="1332943" cy="6611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0DB86-F3D9-4D75-9268-4A437A454BCD}"/>
              </a:ext>
            </a:extLst>
          </p:cNvPr>
          <p:cNvGrpSpPr/>
          <p:nvPr/>
        </p:nvGrpSpPr>
        <p:grpSpPr>
          <a:xfrm>
            <a:off x="4063550" y="1164477"/>
            <a:ext cx="1868184" cy="2722261"/>
            <a:chOff x="2843079" y="2446922"/>
            <a:chExt cx="2173108" cy="30959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F7B6A-9DBE-48D1-8895-BB15897C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32466" y="2950559"/>
              <a:ext cx="712304" cy="495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F3997-3E90-4B77-B60A-74B1745F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595" y="3929510"/>
              <a:ext cx="378551" cy="81598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096F9B2-2039-4FD0-B1D1-2DDAE800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3554361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Electrical Conductor Symbols: Lines, Wires, Cables. Etc.">
              <a:extLst>
                <a:ext uri="{FF2B5EF4-FFF2-40B4-BE49-F238E27FC236}">
                  <a16:creationId xmlns:a16="http://schemas.microsoft.com/office/drawing/2014/main" id="{F5CF41B0-9200-4DF6-93D7-C628671A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079" y="4304659"/>
              <a:ext cx="1238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182925-27DE-45D9-B2F9-0C4F2BE1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462204" y="2477283"/>
              <a:ext cx="0" cy="375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6726-7412-4592-AAFF-F8AB93186FCE}"/>
                </a:ext>
              </a:extLst>
            </p:cNvPr>
            <p:cNvSpPr txBox="1"/>
            <p:nvPr/>
          </p:nvSpPr>
          <p:spPr>
            <a:xfrm>
              <a:off x="3462204" y="244692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C6CF4-8664-4840-B63C-40A0E9DB6B49}"/>
                </a:ext>
              </a:extLst>
            </p:cNvPr>
            <p:cNvSpPr txBox="1"/>
            <p:nvPr/>
          </p:nvSpPr>
          <p:spPr>
            <a:xfrm>
              <a:off x="3437148" y="342900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+5V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2A59F7-2538-425A-B8BB-7E7D15628175}"/>
                </a:ext>
              </a:extLst>
            </p:cNvPr>
            <p:cNvSpPr txBox="1"/>
            <p:nvPr/>
          </p:nvSpPr>
          <p:spPr>
            <a:xfrm>
              <a:off x="3504644" y="460928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0V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B0B7B-8ADC-45B4-8FE8-0F8D88737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3870" y="3776485"/>
              <a:ext cx="7687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8711A2-293F-4DF7-A40B-1DC1D85E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706" y="2913736"/>
              <a:ext cx="791481" cy="17691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D478-2347-4CE4-BA1A-44EF3E22929D}"/>
                </a:ext>
              </a:extLst>
            </p:cNvPr>
            <p:cNvSpPr txBox="1"/>
            <p:nvPr/>
          </p:nvSpPr>
          <p:spPr>
            <a:xfrm rot="16200000">
              <a:off x="3891472" y="3601424"/>
              <a:ext cx="1473406" cy="393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ATMega328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34F50DB-14A6-4DE1-AFAF-CFE5CCDF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000" y="684000"/>
            <a:ext cx="4125377" cy="238882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D639589D-C435-4F43-81BA-BCE6BCAEC3E0}"/>
              </a:ext>
            </a:extLst>
          </p:cNvPr>
          <p:cNvSpPr txBox="1">
            <a:spLocks/>
          </p:cNvSpPr>
          <p:nvPr/>
        </p:nvSpPr>
        <p:spPr>
          <a:xfrm>
            <a:off x="921000" y="1031782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28CEC0-3C0C-4A27-A08C-2217FD799862}"/>
              </a:ext>
            </a:extLst>
          </p:cNvPr>
          <p:cNvSpPr txBox="1">
            <a:spLocks/>
          </p:cNvSpPr>
          <p:nvPr/>
        </p:nvSpPr>
        <p:spPr>
          <a:xfrm>
            <a:off x="3667382" y="1031782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2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4CC547B-F56C-4466-96A5-EDD0ECC14B14}"/>
              </a:ext>
            </a:extLst>
          </p:cNvPr>
          <p:cNvSpPr txBox="1">
            <a:spLocks/>
          </p:cNvSpPr>
          <p:nvPr/>
        </p:nvSpPr>
        <p:spPr>
          <a:xfrm>
            <a:off x="6588167" y="684000"/>
            <a:ext cx="477331" cy="480131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3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0EEA78-FD4C-4A1D-8C49-79EE41F367AF}"/>
              </a:ext>
            </a:extLst>
          </p:cNvPr>
          <p:cNvGrpSpPr/>
          <p:nvPr/>
        </p:nvGrpSpPr>
        <p:grpSpPr>
          <a:xfrm>
            <a:off x="2991000" y="4194000"/>
            <a:ext cx="4123064" cy="2601860"/>
            <a:chOff x="6757661" y="870155"/>
            <a:chExt cx="5220123" cy="3227958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5345EFEB-B6EA-459B-82EE-D1E2AB4D361F}"/>
                </a:ext>
              </a:extLst>
            </p:cNvPr>
            <p:cNvSpPr txBox="1">
              <a:spLocks/>
            </p:cNvSpPr>
            <p:nvPr/>
          </p:nvSpPr>
          <p:spPr>
            <a:xfrm>
              <a:off x="7184268" y="1155452"/>
              <a:ext cx="477331" cy="480131"/>
            </a:xfrm>
            <a:prstGeom prst="rect">
              <a:avLst/>
            </a:prstGeom>
            <a:solidFill>
              <a:srgbClr val="03849A"/>
            </a:solidFill>
          </p:spPr>
          <p:txBody>
            <a:bodyPr vert="horz" wrap="square" lIns="91440" tIns="45720" rIns="91440" bIns="4572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bg1"/>
                  </a:solidFill>
                  <a:latin typeface="Verdana Pro Cond SemiBold" panose="020B0604020202020204" pitchFamily="34" charset="0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Verdana Pro Cond SemiBold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7D3943-8728-44C9-BCC7-1E6F03E0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7663" y="870155"/>
              <a:ext cx="5220121" cy="16552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D47686-4DE0-453B-90A4-9CAB002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57662" y="2414426"/>
              <a:ext cx="5220121" cy="41939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B4821-8F96-40D8-8680-3CFEE53D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57661" y="2790852"/>
              <a:ext cx="5220121" cy="1307261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9A2B241-8827-4179-8A18-FCCCBFDB63E5}"/>
              </a:ext>
            </a:extLst>
          </p:cNvPr>
          <p:cNvSpPr txBox="1">
            <a:spLocks/>
          </p:cNvSpPr>
          <p:nvPr/>
        </p:nvSpPr>
        <p:spPr>
          <a:xfrm>
            <a:off x="299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6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341644E3-9CFA-438A-A7F8-BBFDE66269C9}"/>
              </a:ext>
            </a:extLst>
          </p:cNvPr>
          <p:cNvSpPr/>
          <p:nvPr/>
        </p:nvSpPr>
        <p:spPr>
          <a:xfrm rot="10800000">
            <a:off x="10882845" y="3645378"/>
            <a:ext cx="1038387" cy="1595840"/>
          </a:xfrm>
          <a:prstGeom prst="bentArrow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DDAD-6AAB-424C-A167-06339F4923D1}"/>
              </a:ext>
            </a:extLst>
          </p:cNvPr>
          <p:cNvSpPr/>
          <p:nvPr/>
        </p:nvSpPr>
        <p:spPr>
          <a:xfrm>
            <a:off x="11660722" y="2304167"/>
            <a:ext cx="260513" cy="1428672"/>
          </a:xfrm>
          <a:prstGeom prst="rect">
            <a:avLst/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19C92182-F515-4373-A27A-C9CFAA05C1EF}"/>
              </a:ext>
            </a:extLst>
          </p:cNvPr>
          <p:cNvSpPr/>
          <p:nvPr/>
        </p:nvSpPr>
        <p:spPr>
          <a:xfrm rot="5400000">
            <a:off x="10850373" y="1575466"/>
            <a:ext cx="1050420" cy="1104139"/>
          </a:xfrm>
          <a:prstGeom prst="bentArrow">
            <a:avLst>
              <a:gd name="adj1" fmla="val 25000"/>
              <a:gd name="adj2" fmla="val 12901"/>
              <a:gd name="adj3" fmla="val 25000"/>
              <a:gd name="adj4" fmla="val 43750"/>
            </a:avLst>
          </a:prstGeom>
          <a:solidFill>
            <a:srgbClr val="F67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8530E-8757-4A9F-BEA6-63951B1FC653}"/>
              </a:ext>
            </a:extLst>
          </p:cNvPr>
          <p:cNvSpPr txBox="1"/>
          <p:nvPr/>
        </p:nvSpPr>
        <p:spPr>
          <a:xfrm rot="16200000">
            <a:off x="11104176" y="2953517"/>
            <a:ext cx="1465007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 </a:t>
            </a:r>
            <a:r>
              <a:rPr lang="en-GB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  <a:endParaRPr lang="en-GB" b="1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CB8E2-7B83-4F40-A792-ACE0BDA4B4D0}"/>
              </a:ext>
            </a:extLst>
          </p:cNvPr>
          <p:cNvGrpSpPr/>
          <p:nvPr/>
        </p:nvGrpSpPr>
        <p:grpSpPr>
          <a:xfrm>
            <a:off x="9428547" y="4129287"/>
            <a:ext cx="1396668" cy="2089121"/>
            <a:chOff x="9162498" y="4080620"/>
            <a:chExt cx="1396668" cy="20891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F84ED4-36C2-4910-B1F3-BC1FF13D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2498" y="4080620"/>
              <a:ext cx="1396668" cy="2089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ACECB5-7853-49ED-A835-8550CF10B044}"/>
                </a:ext>
              </a:extLst>
            </p:cNvPr>
            <p:cNvSpPr txBox="1"/>
            <p:nvPr/>
          </p:nvSpPr>
          <p:spPr>
            <a:xfrm>
              <a:off x="9514071" y="4870665"/>
              <a:ext cx="8018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HC-05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7F79C-CAD1-4CEE-A0E3-DF60FCFE4B00}"/>
              </a:ext>
            </a:extLst>
          </p:cNvPr>
          <p:cNvGrpSpPr/>
          <p:nvPr/>
        </p:nvGrpSpPr>
        <p:grpSpPr>
          <a:xfrm>
            <a:off x="7808547" y="4489287"/>
            <a:ext cx="1345687" cy="1459653"/>
            <a:chOff x="6865313" y="4561535"/>
            <a:chExt cx="1345687" cy="145965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3D8BE86-A7C8-4A37-AF8B-328BA69474BB}"/>
                </a:ext>
              </a:extLst>
            </p:cNvPr>
            <p:cNvGrpSpPr/>
            <p:nvPr/>
          </p:nvGrpSpPr>
          <p:grpSpPr>
            <a:xfrm>
              <a:off x="7671000" y="4914000"/>
              <a:ext cx="540000" cy="675000"/>
              <a:chOff x="6096000" y="3681382"/>
              <a:chExt cx="876779" cy="119571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C3BD0EF-336D-44C2-9296-C83D2545EA06}"/>
                  </a:ext>
                </a:extLst>
              </p:cNvPr>
              <p:cNvSpPr/>
              <p:nvPr/>
            </p:nvSpPr>
            <p:spPr>
              <a:xfrm>
                <a:off x="6293537" y="3793106"/>
                <a:ext cx="475973" cy="9509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ED37636-A519-428C-8ABD-01571F371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3681382"/>
                <a:ext cx="876779" cy="1195717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C7D2F6-ECD8-422D-A6A8-65360DC1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5313" y="4561535"/>
              <a:ext cx="739943" cy="1459653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E6402D8-B180-4570-94C7-E2CE663FF41D}"/>
              </a:ext>
            </a:extLst>
          </p:cNvPr>
          <p:cNvSpPr txBox="1">
            <a:spLocks/>
          </p:cNvSpPr>
          <p:nvPr/>
        </p:nvSpPr>
        <p:spPr>
          <a:xfrm>
            <a:off x="965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4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1C7080-1AD8-41BC-97B4-A2D9D7A11F16}"/>
              </a:ext>
            </a:extLst>
          </p:cNvPr>
          <p:cNvSpPr txBox="1">
            <a:spLocks/>
          </p:cNvSpPr>
          <p:nvPr/>
        </p:nvSpPr>
        <p:spPr>
          <a:xfrm>
            <a:off x="921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7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A31C175-8653-45A6-9D13-463F0986C922}"/>
              </a:ext>
            </a:extLst>
          </p:cNvPr>
          <p:cNvSpPr txBox="1">
            <a:spLocks/>
          </p:cNvSpPr>
          <p:nvPr/>
        </p:nvSpPr>
        <p:spPr>
          <a:xfrm>
            <a:off x="7896000" y="3519000"/>
            <a:ext cx="477331" cy="480131"/>
          </a:xfrm>
          <a:prstGeom prst="rect">
            <a:avLst/>
          </a:prstGeom>
          <a:solidFill>
            <a:srgbClr val="03849A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5</a:t>
            </a:r>
            <a:endParaRPr lang="en-US" sz="28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11B0F-8A26-428A-B3C9-57C45398C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00" y="4464000"/>
            <a:ext cx="1589625" cy="1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D1893-2844-4B39-93D6-640B89B1C16C}"/>
              </a:ext>
            </a:extLst>
          </p:cNvPr>
          <p:cNvSpPr txBox="1">
            <a:spLocks/>
          </p:cNvSpPr>
          <p:nvPr/>
        </p:nvSpPr>
        <p:spPr>
          <a:xfrm>
            <a:off x="4679341" y="2617442"/>
            <a:ext cx="3459425" cy="1421928"/>
          </a:xfrm>
          <a:prstGeom prst="rect">
            <a:avLst/>
          </a:prstGeom>
          <a:solidFill>
            <a:srgbClr val="03849A"/>
          </a:solidFill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chemeClr val="bg1"/>
                </a:solidFill>
                <a:latin typeface="Verdana Pro Cond SemiBold" panose="020B0604020202020204" pitchFamily="34" charset="0"/>
              </a:rPr>
              <a:t>Demo</a:t>
            </a:r>
            <a:endParaRPr lang="en-US" sz="9600" dirty="0">
              <a:solidFill>
                <a:schemeClr val="bg1"/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0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1908</TotalTime>
  <Words>1361</Words>
  <Application>Microsoft Office PowerPoint</Application>
  <PresentationFormat>Widescreen</PresentationFormat>
  <Paragraphs>359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typoninesans regular 18</vt:lpstr>
      <vt:lpstr>Verdana</vt:lpstr>
      <vt:lpstr>Verdana Pro Cond SemiBold</vt:lpstr>
      <vt:lpstr>Wingdings</vt:lpstr>
      <vt:lpstr>Office Theme</vt:lpstr>
      <vt:lpstr>YOU’RE</vt:lpstr>
      <vt:lpstr>Components of the Solution</vt:lpstr>
      <vt:lpstr>Hardware - Microcontroller</vt:lpstr>
      <vt:lpstr>Hardware - Schematic</vt:lpstr>
      <vt:lpstr>Hardware - Reality</vt:lpstr>
      <vt:lpstr>Protocol</vt:lpstr>
      <vt:lpstr>PC Software</vt:lpstr>
      <vt:lpstr>Tracing an Example</vt:lpstr>
      <vt:lpstr>PowerPoint Presentation</vt:lpstr>
      <vt:lpstr>Bill of Materials</vt:lpstr>
      <vt:lpstr>Try Yourself?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on Mute</dc:title>
  <dc:creator>Paul Harvey</dc:creator>
  <cp:lastModifiedBy>Paul Harvey</cp:lastModifiedBy>
  <cp:revision>138</cp:revision>
  <dcterms:created xsi:type="dcterms:W3CDTF">2022-01-27T14:42:00Z</dcterms:created>
  <dcterms:modified xsi:type="dcterms:W3CDTF">2022-04-14T13:32:29Z</dcterms:modified>
</cp:coreProperties>
</file>